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3" r:id="rId3"/>
    <p:sldId id="257" r:id="rId4"/>
    <p:sldId id="258" r:id="rId5"/>
    <p:sldId id="271" r:id="rId6"/>
    <p:sldId id="259" r:id="rId7"/>
    <p:sldId id="279" r:id="rId8"/>
    <p:sldId id="260" r:id="rId9"/>
    <p:sldId id="262" r:id="rId10"/>
    <p:sldId id="261" r:id="rId11"/>
    <p:sldId id="267" r:id="rId12"/>
    <p:sldId id="265" r:id="rId13"/>
    <p:sldId id="263" r:id="rId14"/>
    <p:sldId id="280" r:id="rId15"/>
    <p:sldId id="264" r:id="rId16"/>
    <p:sldId id="272" r:id="rId17"/>
    <p:sldId id="268" r:id="rId18"/>
    <p:sldId id="269" r:id="rId19"/>
    <p:sldId id="270" r:id="rId20"/>
    <p:sldId id="273" r:id="rId21"/>
    <p:sldId id="284" r:id="rId22"/>
    <p:sldId id="281" r:id="rId23"/>
    <p:sldId id="282" r:id="rId24"/>
    <p:sldId id="266" r:id="rId25"/>
    <p:sldId id="274" r:id="rId26"/>
    <p:sldId id="275" r:id="rId27"/>
    <p:sldId id="276" r:id="rId28"/>
    <p:sldId id="278"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8"/>
    <p:restoredTop sz="94768"/>
  </p:normalViewPr>
  <p:slideViewPr>
    <p:cSldViewPr snapToGrid="0" snapToObjects="1">
      <p:cViewPr varScale="1">
        <p:scale>
          <a:sx n="110" d="100"/>
          <a:sy n="110" d="100"/>
        </p:scale>
        <p:origin x="1704" y="168"/>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300F61-45F6-40C0-965B-1DFB78AF220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ACF838B1-F7CE-4A2D-9EB0-E5336827186C}">
      <dgm:prSet/>
      <dgm:spPr/>
      <dgm:t>
        <a:bodyPr/>
        <a:lstStyle/>
        <a:p>
          <a:r>
            <a:rPr lang="en-US" dirty="0"/>
            <a:t>What this course is about</a:t>
          </a:r>
        </a:p>
      </dgm:t>
    </dgm:pt>
    <dgm:pt modelId="{3D4F196D-41B8-4DF6-BCB5-48AB766CD63F}" type="parTrans" cxnId="{52B70990-AF56-420A-9B4D-998ECAEBFAA0}">
      <dgm:prSet/>
      <dgm:spPr/>
      <dgm:t>
        <a:bodyPr/>
        <a:lstStyle/>
        <a:p>
          <a:endParaRPr lang="en-US"/>
        </a:p>
      </dgm:t>
    </dgm:pt>
    <dgm:pt modelId="{FFEEC167-3F3B-455A-B59B-9CFA51571822}" type="sibTrans" cxnId="{52B70990-AF56-420A-9B4D-998ECAEBFAA0}">
      <dgm:prSet/>
      <dgm:spPr/>
      <dgm:t>
        <a:bodyPr/>
        <a:lstStyle/>
        <a:p>
          <a:endParaRPr lang="en-US"/>
        </a:p>
      </dgm:t>
    </dgm:pt>
    <dgm:pt modelId="{F3783969-1435-4F2A-9A44-F3589E87C909}">
      <dgm:prSet/>
      <dgm:spPr/>
      <dgm:t>
        <a:bodyPr/>
        <a:lstStyle/>
        <a:p>
          <a:r>
            <a:rPr lang="en-US"/>
            <a:t>What this course is not about</a:t>
          </a:r>
        </a:p>
      </dgm:t>
    </dgm:pt>
    <dgm:pt modelId="{092DCB47-FF08-4659-8D6A-1ED4812E9627}" type="parTrans" cxnId="{A299385E-5A91-4426-AE03-1C82EBA03619}">
      <dgm:prSet/>
      <dgm:spPr/>
      <dgm:t>
        <a:bodyPr/>
        <a:lstStyle/>
        <a:p>
          <a:endParaRPr lang="en-US"/>
        </a:p>
      </dgm:t>
    </dgm:pt>
    <dgm:pt modelId="{E4EF3727-0639-41E8-9984-A43F4211B4CB}" type="sibTrans" cxnId="{A299385E-5A91-4426-AE03-1C82EBA03619}">
      <dgm:prSet/>
      <dgm:spPr/>
      <dgm:t>
        <a:bodyPr/>
        <a:lstStyle/>
        <a:p>
          <a:endParaRPr lang="en-US"/>
        </a:p>
      </dgm:t>
    </dgm:pt>
    <dgm:pt modelId="{5BA8D73F-CB73-4BBC-B201-5E9886DD49AE}">
      <dgm:prSet/>
      <dgm:spPr/>
      <dgm:t>
        <a:bodyPr/>
        <a:lstStyle/>
        <a:p>
          <a:r>
            <a:rPr lang="en-US"/>
            <a:t>Attitude to the course (Seminar)</a:t>
          </a:r>
        </a:p>
      </dgm:t>
    </dgm:pt>
    <dgm:pt modelId="{E983A089-20B9-4425-BA05-CC66A496C79C}" type="parTrans" cxnId="{23D71E46-DA23-4A93-B3DB-DDA85F069672}">
      <dgm:prSet/>
      <dgm:spPr/>
      <dgm:t>
        <a:bodyPr/>
        <a:lstStyle/>
        <a:p>
          <a:endParaRPr lang="en-US"/>
        </a:p>
      </dgm:t>
    </dgm:pt>
    <dgm:pt modelId="{7FED16A6-5E08-4BFD-9DDB-8B565F209084}" type="sibTrans" cxnId="{23D71E46-DA23-4A93-B3DB-DDA85F069672}">
      <dgm:prSet/>
      <dgm:spPr/>
      <dgm:t>
        <a:bodyPr/>
        <a:lstStyle/>
        <a:p>
          <a:endParaRPr lang="en-US"/>
        </a:p>
      </dgm:t>
    </dgm:pt>
    <dgm:pt modelId="{6EF370AC-0F04-403F-B397-0B8C0B2D8B80}">
      <dgm:prSet/>
      <dgm:spPr/>
      <dgm:t>
        <a:bodyPr/>
        <a:lstStyle/>
        <a:p>
          <a:r>
            <a:rPr lang="en-US"/>
            <a:t>Attendance (Professional)</a:t>
          </a:r>
        </a:p>
      </dgm:t>
    </dgm:pt>
    <dgm:pt modelId="{5B2F9308-7116-42BC-A7D5-F2884CE8BC15}" type="parTrans" cxnId="{C8AA9355-B810-4485-BAE0-B411D852C384}">
      <dgm:prSet/>
      <dgm:spPr/>
      <dgm:t>
        <a:bodyPr/>
        <a:lstStyle/>
        <a:p>
          <a:endParaRPr lang="en-US"/>
        </a:p>
      </dgm:t>
    </dgm:pt>
    <dgm:pt modelId="{9EF68A6E-5F6D-4196-840D-80A43E852A02}" type="sibTrans" cxnId="{C8AA9355-B810-4485-BAE0-B411D852C384}">
      <dgm:prSet/>
      <dgm:spPr/>
      <dgm:t>
        <a:bodyPr/>
        <a:lstStyle/>
        <a:p>
          <a:endParaRPr lang="en-US"/>
        </a:p>
      </dgm:t>
    </dgm:pt>
    <dgm:pt modelId="{4D7D3E76-FDE7-8548-B007-881CF5064E9C}" type="pres">
      <dgm:prSet presAssocID="{F4300F61-45F6-40C0-965B-1DFB78AF2203}" presName="linear" presStyleCnt="0">
        <dgm:presLayoutVars>
          <dgm:dir/>
          <dgm:animLvl val="lvl"/>
          <dgm:resizeHandles val="exact"/>
        </dgm:presLayoutVars>
      </dgm:prSet>
      <dgm:spPr/>
    </dgm:pt>
    <dgm:pt modelId="{01A70AB5-0CA5-2044-915A-F59BED9C16B1}" type="pres">
      <dgm:prSet presAssocID="{ACF838B1-F7CE-4A2D-9EB0-E5336827186C}" presName="parentLin" presStyleCnt="0"/>
      <dgm:spPr/>
    </dgm:pt>
    <dgm:pt modelId="{40DD920B-8F9C-574D-B75F-D15EF57B2338}" type="pres">
      <dgm:prSet presAssocID="{ACF838B1-F7CE-4A2D-9EB0-E5336827186C}" presName="parentLeftMargin" presStyleLbl="node1" presStyleIdx="0" presStyleCnt="4"/>
      <dgm:spPr/>
    </dgm:pt>
    <dgm:pt modelId="{76EF01F6-7CEA-9D4D-BC50-BDD93D6710FD}" type="pres">
      <dgm:prSet presAssocID="{ACF838B1-F7CE-4A2D-9EB0-E5336827186C}" presName="parentText" presStyleLbl="node1" presStyleIdx="0" presStyleCnt="4">
        <dgm:presLayoutVars>
          <dgm:chMax val="0"/>
          <dgm:bulletEnabled val="1"/>
        </dgm:presLayoutVars>
      </dgm:prSet>
      <dgm:spPr/>
    </dgm:pt>
    <dgm:pt modelId="{8031FDDF-F7AD-0240-9517-1689B70EA1EF}" type="pres">
      <dgm:prSet presAssocID="{ACF838B1-F7CE-4A2D-9EB0-E5336827186C}" presName="negativeSpace" presStyleCnt="0"/>
      <dgm:spPr/>
    </dgm:pt>
    <dgm:pt modelId="{2577FD4B-F435-5D4C-916B-03562DA9858F}" type="pres">
      <dgm:prSet presAssocID="{ACF838B1-F7CE-4A2D-9EB0-E5336827186C}" presName="childText" presStyleLbl="conFgAcc1" presStyleIdx="0" presStyleCnt="4">
        <dgm:presLayoutVars>
          <dgm:bulletEnabled val="1"/>
        </dgm:presLayoutVars>
      </dgm:prSet>
      <dgm:spPr/>
    </dgm:pt>
    <dgm:pt modelId="{8D16E52D-0BC8-2941-BBEE-24D4A6B14BD6}" type="pres">
      <dgm:prSet presAssocID="{FFEEC167-3F3B-455A-B59B-9CFA51571822}" presName="spaceBetweenRectangles" presStyleCnt="0"/>
      <dgm:spPr/>
    </dgm:pt>
    <dgm:pt modelId="{DCB43C69-3B83-0142-8535-C4876CFEF649}" type="pres">
      <dgm:prSet presAssocID="{F3783969-1435-4F2A-9A44-F3589E87C909}" presName="parentLin" presStyleCnt="0"/>
      <dgm:spPr/>
    </dgm:pt>
    <dgm:pt modelId="{E0A9A1DC-8499-6C42-8276-9E884C736E3A}" type="pres">
      <dgm:prSet presAssocID="{F3783969-1435-4F2A-9A44-F3589E87C909}" presName="parentLeftMargin" presStyleLbl="node1" presStyleIdx="0" presStyleCnt="4"/>
      <dgm:spPr/>
    </dgm:pt>
    <dgm:pt modelId="{1DAFF520-C081-7E4E-A725-E7E74F965E97}" type="pres">
      <dgm:prSet presAssocID="{F3783969-1435-4F2A-9A44-F3589E87C909}" presName="parentText" presStyleLbl="node1" presStyleIdx="1" presStyleCnt="4">
        <dgm:presLayoutVars>
          <dgm:chMax val="0"/>
          <dgm:bulletEnabled val="1"/>
        </dgm:presLayoutVars>
      </dgm:prSet>
      <dgm:spPr/>
    </dgm:pt>
    <dgm:pt modelId="{A84F6480-A863-AE47-BA91-B07930789E96}" type="pres">
      <dgm:prSet presAssocID="{F3783969-1435-4F2A-9A44-F3589E87C909}" presName="negativeSpace" presStyleCnt="0"/>
      <dgm:spPr/>
    </dgm:pt>
    <dgm:pt modelId="{D4523546-8DA8-F045-B639-08C0AF60C39B}" type="pres">
      <dgm:prSet presAssocID="{F3783969-1435-4F2A-9A44-F3589E87C909}" presName="childText" presStyleLbl="conFgAcc1" presStyleIdx="1" presStyleCnt="4">
        <dgm:presLayoutVars>
          <dgm:bulletEnabled val="1"/>
        </dgm:presLayoutVars>
      </dgm:prSet>
      <dgm:spPr/>
    </dgm:pt>
    <dgm:pt modelId="{FF54B04A-865F-084A-9A40-A4960E976A7D}" type="pres">
      <dgm:prSet presAssocID="{E4EF3727-0639-41E8-9984-A43F4211B4CB}" presName="spaceBetweenRectangles" presStyleCnt="0"/>
      <dgm:spPr/>
    </dgm:pt>
    <dgm:pt modelId="{CBCE66F3-F7F0-E54B-9D28-A36B140A52A1}" type="pres">
      <dgm:prSet presAssocID="{5BA8D73F-CB73-4BBC-B201-5E9886DD49AE}" presName="parentLin" presStyleCnt="0"/>
      <dgm:spPr/>
    </dgm:pt>
    <dgm:pt modelId="{15C5E19F-E033-C541-A022-49D464DAC98D}" type="pres">
      <dgm:prSet presAssocID="{5BA8D73F-CB73-4BBC-B201-5E9886DD49AE}" presName="parentLeftMargin" presStyleLbl="node1" presStyleIdx="1" presStyleCnt="4"/>
      <dgm:spPr/>
    </dgm:pt>
    <dgm:pt modelId="{130F1931-B56B-B14A-823C-C361EAA0C6C6}" type="pres">
      <dgm:prSet presAssocID="{5BA8D73F-CB73-4BBC-B201-5E9886DD49AE}" presName="parentText" presStyleLbl="node1" presStyleIdx="2" presStyleCnt="4">
        <dgm:presLayoutVars>
          <dgm:chMax val="0"/>
          <dgm:bulletEnabled val="1"/>
        </dgm:presLayoutVars>
      </dgm:prSet>
      <dgm:spPr/>
    </dgm:pt>
    <dgm:pt modelId="{A540FC82-0992-3E4B-AA7B-843ADAB91C71}" type="pres">
      <dgm:prSet presAssocID="{5BA8D73F-CB73-4BBC-B201-5E9886DD49AE}" presName="negativeSpace" presStyleCnt="0"/>
      <dgm:spPr/>
    </dgm:pt>
    <dgm:pt modelId="{493FE969-100D-B245-A411-9CB3C4282259}" type="pres">
      <dgm:prSet presAssocID="{5BA8D73F-CB73-4BBC-B201-5E9886DD49AE}" presName="childText" presStyleLbl="conFgAcc1" presStyleIdx="2" presStyleCnt="4">
        <dgm:presLayoutVars>
          <dgm:bulletEnabled val="1"/>
        </dgm:presLayoutVars>
      </dgm:prSet>
      <dgm:spPr/>
    </dgm:pt>
    <dgm:pt modelId="{675E321A-16D9-EB44-AE25-0F99075D47C3}" type="pres">
      <dgm:prSet presAssocID="{7FED16A6-5E08-4BFD-9DDB-8B565F209084}" presName="spaceBetweenRectangles" presStyleCnt="0"/>
      <dgm:spPr/>
    </dgm:pt>
    <dgm:pt modelId="{F1FEB7C7-CC7E-1C44-B290-883CDB52A5E3}" type="pres">
      <dgm:prSet presAssocID="{6EF370AC-0F04-403F-B397-0B8C0B2D8B80}" presName="parentLin" presStyleCnt="0"/>
      <dgm:spPr/>
    </dgm:pt>
    <dgm:pt modelId="{A3A57F0A-DF27-5349-BA99-0D09D6FC707F}" type="pres">
      <dgm:prSet presAssocID="{6EF370AC-0F04-403F-B397-0B8C0B2D8B80}" presName="parentLeftMargin" presStyleLbl="node1" presStyleIdx="2" presStyleCnt="4"/>
      <dgm:spPr/>
    </dgm:pt>
    <dgm:pt modelId="{435D946B-6571-AE41-B8E3-AA1894FBF4AF}" type="pres">
      <dgm:prSet presAssocID="{6EF370AC-0F04-403F-B397-0B8C0B2D8B80}" presName="parentText" presStyleLbl="node1" presStyleIdx="3" presStyleCnt="4">
        <dgm:presLayoutVars>
          <dgm:chMax val="0"/>
          <dgm:bulletEnabled val="1"/>
        </dgm:presLayoutVars>
      </dgm:prSet>
      <dgm:spPr/>
    </dgm:pt>
    <dgm:pt modelId="{EDDA84A5-2B2D-D044-996D-3A1507E308C1}" type="pres">
      <dgm:prSet presAssocID="{6EF370AC-0F04-403F-B397-0B8C0B2D8B80}" presName="negativeSpace" presStyleCnt="0"/>
      <dgm:spPr/>
    </dgm:pt>
    <dgm:pt modelId="{475B52D7-005A-5848-AC17-916B03F02219}" type="pres">
      <dgm:prSet presAssocID="{6EF370AC-0F04-403F-B397-0B8C0B2D8B80}" presName="childText" presStyleLbl="conFgAcc1" presStyleIdx="3" presStyleCnt="4">
        <dgm:presLayoutVars>
          <dgm:bulletEnabled val="1"/>
        </dgm:presLayoutVars>
      </dgm:prSet>
      <dgm:spPr/>
    </dgm:pt>
  </dgm:ptLst>
  <dgm:cxnLst>
    <dgm:cxn modelId="{EB06E540-D24E-434E-8118-39D93C4A2FAC}" type="presOf" srcId="{6EF370AC-0F04-403F-B397-0B8C0B2D8B80}" destId="{A3A57F0A-DF27-5349-BA99-0D09D6FC707F}" srcOrd="0" destOrd="0" presId="urn:microsoft.com/office/officeart/2005/8/layout/list1"/>
    <dgm:cxn modelId="{23D71E46-DA23-4A93-B3DB-DDA85F069672}" srcId="{F4300F61-45F6-40C0-965B-1DFB78AF2203}" destId="{5BA8D73F-CB73-4BBC-B201-5E9886DD49AE}" srcOrd="2" destOrd="0" parTransId="{E983A089-20B9-4425-BA05-CC66A496C79C}" sibTransId="{7FED16A6-5E08-4BFD-9DDB-8B565F209084}"/>
    <dgm:cxn modelId="{48915F4D-1D83-7349-9E11-FF2DCAD9F507}" type="presOf" srcId="{ACF838B1-F7CE-4A2D-9EB0-E5336827186C}" destId="{40DD920B-8F9C-574D-B75F-D15EF57B2338}" srcOrd="0" destOrd="0" presId="urn:microsoft.com/office/officeart/2005/8/layout/list1"/>
    <dgm:cxn modelId="{C3D3884D-822D-F74C-969C-016386DAFBF8}" type="presOf" srcId="{5BA8D73F-CB73-4BBC-B201-5E9886DD49AE}" destId="{130F1931-B56B-B14A-823C-C361EAA0C6C6}" srcOrd="1" destOrd="0" presId="urn:microsoft.com/office/officeart/2005/8/layout/list1"/>
    <dgm:cxn modelId="{C8AA9355-B810-4485-BAE0-B411D852C384}" srcId="{F4300F61-45F6-40C0-965B-1DFB78AF2203}" destId="{6EF370AC-0F04-403F-B397-0B8C0B2D8B80}" srcOrd="3" destOrd="0" parTransId="{5B2F9308-7116-42BC-A7D5-F2884CE8BC15}" sibTransId="{9EF68A6E-5F6D-4196-840D-80A43E852A02}"/>
    <dgm:cxn modelId="{A299385E-5A91-4426-AE03-1C82EBA03619}" srcId="{F4300F61-45F6-40C0-965B-1DFB78AF2203}" destId="{F3783969-1435-4F2A-9A44-F3589E87C909}" srcOrd="1" destOrd="0" parTransId="{092DCB47-FF08-4659-8D6A-1ED4812E9627}" sibTransId="{E4EF3727-0639-41E8-9984-A43F4211B4CB}"/>
    <dgm:cxn modelId="{F777926B-74B3-F343-B387-4E7CD338280A}" type="presOf" srcId="{F3783969-1435-4F2A-9A44-F3589E87C909}" destId="{E0A9A1DC-8499-6C42-8276-9E884C736E3A}" srcOrd="0" destOrd="0" presId="urn:microsoft.com/office/officeart/2005/8/layout/list1"/>
    <dgm:cxn modelId="{05E7B279-0630-E844-AE4D-7FBCAC09886F}" type="presOf" srcId="{6EF370AC-0F04-403F-B397-0B8C0B2D8B80}" destId="{435D946B-6571-AE41-B8E3-AA1894FBF4AF}" srcOrd="1" destOrd="0" presId="urn:microsoft.com/office/officeart/2005/8/layout/list1"/>
    <dgm:cxn modelId="{52B70990-AF56-420A-9B4D-998ECAEBFAA0}" srcId="{F4300F61-45F6-40C0-965B-1DFB78AF2203}" destId="{ACF838B1-F7CE-4A2D-9EB0-E5336827186C}" srcOrd="0" destOrd="0" parTransId="{3D4F196D-41B8-4DF6-BCB5-48AB766CD63F}" sibTransId="{FFEEC167-3F3B-455A-B59B-9CFA51571822}"/>
    <dgm:cxn modelId="{D3A89998-F69C-4F4C-AA6E-EEF458D3FE9D}" type="presOf" srcId="{ACF838B1-F7CE-4A2D-9EB0-E5336827186C}" destId="{76EF01F6-7CEA-9D4D-BC50-BDD93D6710FD}" srcOrd="1" destOrd="0" presId="urn:microsoft.com/office/officeart/2005/8/layout/list1"/>
    <dgm:cxn modelId="{9D73B8A6-46DA-F844-9C1B-4F2F92788A12}" type="presOf" srcId="{F4300F61-45F6-40C0-965B-1DFB78AF2203}" destId="{4D7D3E76-FDE7-8548-B007-881CF5064E9C}" srcOrd="0" destOrd="0" presId="urn:microsoft.com/office/officeart/2005/8/layout/list1"/>
    <dgm:cxn modelId="{8C9B23B8-2CB2-8A42-BA2F-F42EBC0E7E2A}" type="presOf" srcId="{F3783969-1435-4F2A-9A44-F3589E87C909}" destId="{1DAFF520-C081-7E4E-A725-E7E74F965E97}" srcOrd="1" destOrd="0" presId="urn:microsoft.com/office/officeart/2005/8/layout/list1"/>
    <dgm:cxn modelId="{25705ED8-2B1A-8E4C-A50E-511E8F7AEB69}" type="presOf" srcId="{5BA8D73F-CB73-4BBC-B201-5E9886DD49AE}" destId="{15C5E19F-E033-C541-A022-49D464DAC98D}" srcOrd="0" destOrd="0" presId="urn:microsoft.com/office/officeart/2005/8/layout/list1"/>
    <dgm:cxn modelId="{118F6F15-76C7-A746-AB71-0A8FDD6606CF}" type="presParOf" srcId="{4D7D3E76-FDE7-8548-B007-881CF5064E9C}" destId="{01A70AB5-0CA5-2044-915A-F59BED9C16B1}" srcOrd="0" destOrd="0" presId="urn:microsoft.com/office/officeart/2005/8/layout/list1"/>
    <dgm:cxn modelId="{0EC7160A-6BF5-A64A-AF6F-8B4AF11A7613}" type="presParOf" srcId="{01A70AB5-0CA5-2044-915A-F59BED9C16B1}" destId="{40DD920B-8F9C-574D-B75F-D15EF57B2338}" srcOrd="0" destOrd="0" presId="urn:microsoft.com/office/officeart/2005/8/layout/list1"/>
    <dgm:cxn modelId="{AEAF94FD-4ECA-3641-B03B-B5029E3A9573}" type="presParOf" srcId="{01A70AB5-0CA5-2044-915A-F59BED9C16B1}" destId="{76EF01F6-7CEA-9D4D-BC50-BDD93D6710FD}" srcOrd="1" destOrd="0" presId="urn:microsoft.com/office/officeart/2005/8/layout/list1"/>
    <dgm:cxn modelId="{3EC5C2BE-AEB4-F34E-AF0F-896E557CF8BB}" type="presParOf" srcId="{4D7D3E76-FDE7-8548-B007-881CF5064E9C}" destId="{8031FDDF-F7AD-0240-9517-1689B70EA1EF}" srcOrd="1" destOrd="0" presId="urn:microsoft.com/office/officeart/2005/8/layout/list1"/>
    <dgm:cxn modelId="{D4A0AC05-094C-504D-B674-68E6E993E23D}" type="presParOf" srcId="{4D7D3E76-FDE7-8548-B007-881CF5064E9C}" destId="{2577FD4B-F435-5D4C-916B-03562DA9858F}" srcOrd="2" destOrd="0" presId="urn:microsoft.com/office/officeart/2005/8/layout/list1"/>
    <dgm:cxn modelId="{EBB8EC6F-1B27-BD48-AFE0-8ACE4B8B6F67}" type="presParOf" srcId="{4D7D3E76-FDE7-8548-B007-881CF5064E9C}" destId="{8D16E52D-0BC8-2941-BBEE-24D4A6B14BD6}" srcOrd="3" destOrd="0" presId="urn:microsoft.com/office/officeart/2005/8/layout/list1"/>
    <dgm:cxn modelId="{0EF01849-991D-3D44-BAFD-7088CEFEA2E5}" type="presParOf" srcId="{4D7D3E76-FDE7-8548-B007-881CF5064E9C}" destId="{DCB43C69-3B83-0142-8535-C4876CFEF649}" srcOrd="4" destOrd="0" presId="urn:microsoft.com/office/officeart/2005/8/layout/list1"/>
    <dgm:cxn modelId="{E97F351F-71A8-9049-AB11-3D8F6E88B5AD}" type="presParOf" srcId="{DCB43C69-3B83-0142-8535-C4876CFEF649}" destId="{E0A9A1DC-8499-6C42-8276-9E884C736E3A}" srcOrd="0" destOrd="0" presId="urn:microsoft.com/office/officeart/2005/8/layout/list1"/>
    <dgm:cxn modelId="{E9AE8629-0473-8343-86ED-EB07CD9007F6}" type="presParOf" srcId="{DCB43C69-3B83-0142-8535-C4876CFEF649}" destId="{1DAFF520-C081-7E4E-A725-E7E74F965E97}" srcOrd="1" destOrd="0" presId="urn:microsoft.com/office/officeart/2005/8/layout/list1"/>
    <dgm:cxn modelId="{C63F8926-A351-2D42-B74B-949FA11BE346}" type="presParOf" srcId="{4D7D3E76-FDE7-8548-B007-881CF5064E9C}" destId="{A84F6480-A863-AE47-BA91-B07930789E96}" srcOrd="5" destOrd="0" presId="urn:microsoft.com/office/officeart/2005/8/layout/list1"/>
    <dgm:cxn modelId="{E125937F-5FC7-3D48-B912-CB4CB15DB960}" type="presParOf" srcId="{4D7D3E76-FDE7-8548-B007-881CF5064E9C}" destId="{D4523546-8DA8-F045-B639-08C0AF60C39B}" srcOrd="6" destOrd="0" presId="urn:microsoft.com/office/officeart/2005/8/layout/list1"/>
    <dgm:cxn modelId="{17923BAF-EBA4-A94A-9BFC-E65A066ACED3}" type="presParOf" srcId="{4D7D3E76-FDE7-8548-B007-881CF5064E9C}" destId="{FF54B04A-865F-084A-9A40-A4960E976A7D}" srcOrd="7" destOrd="0" presId="urn:microsoft.com/office/officeart/2005/8/layout/list1"/>
    <dgm:cxn modelId="{BF36BFE5-295D-4447-B204-7F80CA881D0A}" type="presParOf" srcId="{4D7D3E76-FDE7-8548-B007-881CF5064E9C}" destId="{CBCE66F3-F7F0-E54B-9D28-A36B140A52A1}" srcOrd="8" destOrd="0" presId="urn:microsoft.com/office/officeart/2005/8/layout/list1"/>
    <dgm:cxn modelId="{94479049-4E48-5F48-BA8E-8EA0185B630C}" type="presParOf" srcId="{CBCE66F3-F7F0-E54B-9D28-A36B140A52A1}" destId="{15C5E19F-E033-C541-A022-49D464DAC98D}" srcOrd="0" destOrd="0" presId="urn:microsoft.com/office/officeart/2005/8/layout/list1"/>
    <dgm:cxn modelId="{B9197EB9-48AA-624A-93AB-CC1338069389}" type="presParOf" srcId="{CBCE66F3-F7F0-E54B-9D28-A36B140A52A1}" destId="{130F1931-B56B-B14A-823C-C361EAA0C6C6}" srcOrd="1" destOrd="0" presId="urn:microsoft.com/office/officeart/2005/8/layout/list1"/>
    <dgm:cxn modelId="{1CF87A2D-B067-4B41-A847-52CE2458EF28}" type="presParOf" srcId="{4D7D3E76-FDE7-8548-B007-881CF5064E9C}" destId="{A540FC82-0992-3E4B-AA7B-843ADAB91C71}" srcOrd="9" destOrd="0" presId="urn:microsoft.com/office/officeart/2005/8/layout/list1"/>
    <dgm:cxn modelId="{924EC604-08BF-6A4B-BD78-2C6868372371}" type="presParOf" srcId="{4D7D3E76-FDE7-8548-B007-881CF5064E9C}" destId="{493FE969-100D-B245-A411-9CB3C4282259}" srcOrd="10" destOrd="0" presId="urn:microsoft.com/office/officeart/2005/8/layout/list1"/>
    <dgm:cxn modelId="{9251C3C6-18D5-C146-9B25-1FF0FDD2ED77}" type="presParOf" srcId="{4D7D3E76-FDE7-8548-B007-881CF5064E9C}" destId="{675E321A-16D9-EB44-AE25-0F99075D47C3}" srcOrd="11" destOrd="0" presId="urn:microsoft.com/office/officeart/2005/8/layout/list1"/>
    <dgm:cxn modelId="{2EE8C0B8-F33A-6C4C-AC59-C007AF687B60}" type="presParOf" srcId="{4D7D3E76-FDE7-8548-B007-881CF5064E9C}" destId="{F1FEB7C7-CC7E-1C44-B290-883CDB52A5E3}" srcOrd="12" destOrd="0" presId="urn:microsoft.com/office/officeart/2005/8/layout/list1"/>
    <dgm:cxn modelId="{AA51D7B5-CBD7-1D4C-B1D5-5B670185F98B}" type="presParOf" srcId="{F1FEB7C7-CC7E-1C44-B290-883CDB52A5E3}" destId="{A3A57F0A-DF27-5349-BA99-0D09D6FC707F}" srcOrd="0" destOrd="0" presId="urn:microsoft.com/office/officeart/2005/8/layout/list1"/>
    <dgm:cxn modelId="{927608AD-3B45-3D40-8F18-FC00DCC319B5}" type="presParOf" srcId="{F1FEB7C7-CC7E-1C44-B290-883CDB52A5E3}" destId="{435D946B-6571-AE41-B8E3-AA1894FBF4AF}" srcOrd="1" destOrd="0" presId="urn:microsoft.com/office/officeart/2005/8/layout/list1"/>
    <dgm:cxn modelId="{27CA8147-BB5E-7449-8858-3D55169EACE6}" type="presParOf" srcId="{4D7D3E76-FDE7-8548-B007-881CF5064E9C}" destId="{EDDA84A5-2B2D-D044-996D-3A1507E308C1}" srcOrd="13" destOrd="0" presId="urn:microsoft.com/office/officeart/2005/8/layout/list1"/>
    <dgm:cxn modelId="{16DF3CBB-4890-F042-B8D7-CECF3EDD2567}" type="presParOf" srcId="{4D7D3E76-FDE7-8548-B007-881CF5064E9C}" destId="{475B52D7-005A-5848-AC17-916B03F0221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7FD4B-F435-5D4C-916B-03562DA9858F}">
      <dsp:nvSpPr>
        <dsp:cNvPr id="0" name=""/>
        <dsp:cNvSpPr/>
      </dsp:nvSpPr>
      <dsp:spPr>
        <a:xfrm>
          <a:off x="0" y="1190978"/>
          <a:ext cx="4308514"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EF01F6-7CEA-9D4D-BC50-BDD93D6710FD}">
      <dsp:nvSpPr>
        <dsp:cNvPr id="0" name=""/>
        <dsp:cNvSpPr/>
      </dsp:nvSpPr>
      <dsp:spPr>
        <a:xfrm>
          <a:off x="215425" y="954818"/>
          <a:ext cx="3015959"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996" tIns="0" rIns="113996" bIns="0" numCol="1" spcCol="1270" anchor="ctr" anchorCtr="0">
          <a:noAutofit/>
        </a:bodyPr>
        <a:lstStyle/>
        <a:p>
          <a:pPr marL="0" lvl="0" indent="0" algn="l" defTabSz="711200">
            <a:lnSpc>
              <a:spcPct val="90000"/>
            </a:lnSpc>
            <a:spcBef>
              <a:spcPct val="0"/>
            </a:spcBef>
            <a:spcAft>
              <a:spcPct val="35000"/>
            </a:spcAft>
            <a:buNone/>
          </a:pPr>
          <a:r>
            <a:rPr lang="en-US" sz="1600" kern="1200" dirty="0"/>
            <a:t>What this course is about</a:t>
          </a:r>
        </a:p>
      </dsp:txBody>
      <dsp:txXfrm>
        <a:off x="238482" y="977875"/>
        <a:ext cx="2969845" cy="426206"/>
      </dsp:txXfrm>
    </dsp:sp>
    <dsp:sp modelId="{D4523546-8DA8-F045-B639-08C0AF60C39B}">
      <dsp:nvSpPr>
        <dsp:cNvPr id="0" name=""/>
        <dsp:cNvSpPr/>
      </dsp:nvSpPr>
      <dsp:spPr>
        <a:xfrm>
          <a:off x="0" y="1916738"/>
          <a:ext cx="4308514"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DAFF520-C081-7E4E-A725-E7E74F965E97}">
      <dsp:nvSpPr>
        <dsp:cNvPr id="0" name=""/>
        <dsp:cNvSpPr/>
      </dsp:nvSpPr>
      <dsp:spPr>
        <a:xfrm>
          <a:off x="215425" y="1680578"/>
          <a:ext cx="3015959"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996" tIns="0" rIns="113996" bIns="0" numCol="1" spcCol="1270" anchor="ctr" anchorCtr="0">
          <a:noAutofit/>
        </a:bodyPr>
        <a:lstStyle/>
        <a:p>
          <a:pPr marL="0" lvl="0" indent="0" algn="l" defTabSz="711200">
            <a:lnSpc>
              <a:spcPct val="90000"/>
            </a:lnSpc>
            <a:spcBef>
              <a:spcPct val="0"/>
            </a:spcBef>
            <a:spcAft>
              <a:spcPct val="35000"/>
            </a:spcAft>
            <a:buNone/>
          </a:pPr>
          <a:r>
            <a:rPr lang="en-US" sz="1600" kern="1200"/>
            <a:t>What this course is not about</a:t>
          </a:r>
        </a:p>
      </dsp:txBody>
      <dsp:txXfrm>
        <a:off x="238482" y="1703635"/>
        <a:ext cx="2969845" cy="426206"/>
      </dsp:txXfrm>
    </dsp:sp>
    <dsp:sp modelId="{493FE969-100D-B245-A411-9CB3C4282259}">
      <dsp:nvSpPr>
        <dsp:cNvPr id="0" name=""/>
        <dsp:cNvSpPr/>
      </dsp:nvSpPr>
      <dsp:spPr>
        <a:xfrm>
          <a:off x="0" y="2642498"/>
          <a:ext cx="4308514"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30F1931-B56B-B14A-823C-C361EAA0C6C6}">
      <dsp:nvSpPr>
        <dsp:cNvPr id="0" name=""/>
        <dsp:cNvSpPr/>
      </dsp:nvSpPr>
      <dsp:spPr>
        <a:xfrm>
          <a:off x="215425" y="2406338"/>
          <a:ext cx="3015959"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996" tIns="0" rIns="113996" bIns="0" numCol="1" spcCol="1270" anchor="ctr" anchorCtr="0">
          <a:noAutofit/>
        </a:bodyPr>
        <a:lstStyle/>
        <a:p>
          <a:pPr marL="0" lvl="0" indent="0" algn="l" defTabSz="711200">
            <a:lnSpc>
              <a:spcPct val="90000"/>
            </a:lnSpc>
            <a:spcBef>
              <a:spcPct val="0"/>
            </a:spcBef>
            <a:spcAft>
              <a:spcPct val="35000"/>
            </a:spcAft>
            <a:buNone/>
          </a:pPr>
          <a:r>
            <a:rPr lang="en-US" sz="1600" kern="1200"/>
            <a:t>Attitude to the course (Seminar)</a:t>
          </a:r>
        </a:p>
      </dsp:txBody>
      <dsp:txXfrm>
        <a:off x="238482" y="2429395"/>
        <a:ext cx="2969845" cy="426206"/>
      </dsp:txXfrm>
    </dsp:sp>
    <dsp:sp modelId="{475B52D7-005A-5848-AC17-916B03F02219}">
      <dsp:nvSpPr>
        <dsp:cNvPr id="0" name=""/>
        <dsp:cNvSpPr/>
      </dsp:nvSpPr>
      <dsp:spPr>
        <a:xfrm>
          <a:off x="0" y="3368258"/>
          <a:ext cx="4308514" cy="403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35D946B-6571-AE41-B8E3-AA1894FBF4AF}">
      <dsp:nvSpPr>
        <dsp:cNvPr id="0" name=""/>
        <dsp:cNvSpPr/>
      </dsp:nvSpPr>
      <dsp:spPr>
        <a:xfrm>
          <a:off x="215425" y="3132098"/>
          <a:ext cx="3015959"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996" tIns="0" rIns="113996" bIns="0" numCol="1" spcCol="1270" anchor="ctr" anchorCtr="0">
          <a:noAutofit/>
        </a:bodyPr>
        <a:lstStyle/>
        <a:p>
          <a:pPr marL="0" lvl="0" indent="0" algn="l" defTabSz="711200">
            <a:lnSpc>
              <a:spcPct val="90000"/>
            </a:lnSpc>
            <a:spcBef>
              <a:spcPct val="0"/>
            </a:spcBef>
            <a:spcAft>
              <a:spcPct val="35000"/>
            </a:spcAft>
            <a:buNone/>
          </a:pPr>
          <a:r>
            <a:rPr lang="en-US" sz="1600" kern="1200"/>
            <a:t>Attendance (Professional)</a:t>
          </a:r>
        </a:p>
      </dsp:txBody>
      <dsp:txXfrm>
        <a:off x="238482" y="3155155"/>
        <a:ext cx="2969845"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2:57:49.267"/>
    </inkml:context>
    <inkml:brush xml:id="br0">
      <inkml:brushProperty name="width" value="0.1" units="cm"/>
      <inkml:brushProperty name="height" value="0.1" units="cm"/>
      <inkml:brushProperty name="color" value="#E71224"/>
    </inkml:brush>
  </inkml:definitions>
  <inkml:trace contextRef="#ctx0" brushRef="#br0">2562 30 24575,'-30'-4'0,"-24"-1"0,-45-1 0,25 3 0,-7 1 0,-13-1 0,-4 1 0,-1 1 0,2-1 0,13 1 0,6 1 0,20-1 0,7 1 0,-12 0 0,24 0 0,1 0 0,-9 0 0,-11 0 0,-10 0 0,5 0 0,8 1 0,4 3 0,3 3 0,-1 2 0,2 1 0,4-3 0,2-3 0,-7-2 0,-15 1 0,-13 2 0,-2 1 0,11-1 0,17-1 0,17 0 0,12 1 0,3 1 0,0 4 0,-7 5 0,-8 6 0,-8 7 0,-6 6 0,-3 3 0,4 3 0,6 1 0,10-1 0,8 5 0,4 2 0,4 3 0,4 5 0,5-2 0,3-2 0,6-3 0,4-5 0,5-4 0,4-2 0,4 0 0,5 2 0,7 4 0,15 5 0,18 3 0,-22-23 0,3-1 0,8 0 0,3-2 0,4-3 0,0-3 0,-7-3 0,-3-4 0,20 0 0,-13-11 0,-3-2 0,12 1 0,16 2 0,-1 0 0,-1 0 0,-1 0 0,-7-1 0,-3-1 0,1 0 0,2 0 0,1 1 0,1 2 0,3 0 0,9-1 0,-37-1 0,1 0 0,3 0 0,0-1 0,5 1 0,0-1 0,6 0 0,2 1 0,5-1 0,2 0 0,7 0 0,1 0 0,5 0 0,0 1 0,2-1 0,0 1 0,-4-1 0,-2 1 0,0-1 0,-1 0 0,-2 0 0,0 0 0,-4 0 0,-1 0 0,-1 0 0,-1 0 0,-6 0 0,-1 0 0,-6 0 0,-2 0 0,-5 0 0,-1 0 0,1 0 0,1-1 0,-1 0 0,0-1 0,-1 1 0,-1-1 0,46-1 0,-18 1 0,-8 0 0,-2 2 0,2-1 0,9 1 0,14 0 0,-40 0 0,2 1 0,2-1 0,0 0 0,-2 1 0,-1 0 0,-4 0 0,-2 0 0,40 0 0,1 0 0,-39 0 0,0-1 0,3 0 0,1 1 0,2-1 0,0 0 0,-1 0 0,-2-1 0,39 0 0,-19-2 0,-26-2 0,-19-2 0,-7-2 0,4-2 0,13-6 0,10-5 0,8-4 0,2-2 0,-4 0 0,-5 1 0,-5-2 0,-6 1 0,-8-2 0,-3-3 0,-4-4 0,-3-4 0,-6-2 0,-6 0 0,-7 3 0,-6 5 0,-3 5 0,-2 3 0,0 2 0,-3-3 0,-6-6 0,-3-5 0,-7-3 0,-3 2 0,-3 4 0,-6 2 0,-10 0 0,-10 0 0,-9 2 0,-8 4 0,-11 6 0,38 11 0,-2 2 0,-4 1 0,-2 1 0,-3-1 0,0 2 0,-4-1 0,-2 1 0,-6 0 0,-2-1 0,-7 0 0,-4 0 0,21 2 0,-3 0 0,-3 0-380,-12 0 1,-3 1 0,-2 0 379,-5 1 0,-2-1 0,-1 2 0,-2-1 0,-1 1 0,2 0 0,6 0 0,1 1 0,3 0-104,11-1 0,1 1 0,2 0 104,-27 0 0,4-1 0,14 1 0,4 1 0,9-1 0,4 0 0,-35 0 0,30 0 1120,4-1-1120,7 0 330,3 1-330,-4 1 0,7 1 0,-2 2 0,-1 0 0,1 2 0,8-2 0,8-2 0,7 0 0,5-2 0,-4 1 0,-8-1 0,-5 1 0,4-1 0,5 1 0,10-1 0,5 1 0,3-1 0,2 1 0,-1-1 0,-1 1 0,-1-1 0,-1 1 0,-3 0 0,0 0 0,2 0 0,3 1 0,7-1 0,5 1 0,1-1 0,-1 0 0,2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3:27:32.018"/>
    </inkml:context>
    <inkml:brush xml:id="br0">
      <inkml:brushProperty name="width" value="0.1" units="cm"/>
      <inkml:brushProperty name="height" value="0.1" units="cm"/>
      <inkml:brushProperty name="color" value="#E71224"/>
    </inkml:brush>
  </inkml:definitions>
  <inkml:trace contextRef="#ctx0" brushRef="#br0">0 70 24575,'17'5'0,"23"-1"0,58-7 0,-11-1 0,12-1 0,-12 0 0,8 0 0,2 0-590,-14 1 1,2-1-1,2 0 1,-1 1 589,1-1 0,1 1 0,0 1 0,-3-1 0,-7 1 0,-1 0 0,-1 0 0,-4 1 148,10 0 1,-3 0 0,-4 0-149,16 2 0,-5 0 0,-15 2 0,-3 1 0,-1 1 0,0 0 0,2 1 0,1 0 0,-1-1 0,1 0 892,-4-1 0,-2 0-892,-8-2 0,-1 0 128,35-1-128,-12 0 0,-12 0 0,-9 0 0,-11 0 0,-16 0 0,-14 0 0,-9 1 0,-3-1 0,-2 1 0,1 0 0,-1 0 0,1-1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3:27:55.571"/>
    </inkml:context>
    <inkml:brush xml:id="br0">
      <inkml:brushProperty name="width" value="0.1" units="cm"/>
      <inkml:brushProperty name="height" value="0.1" units="cm"/>
      <inkml:brushProperty name="color" value="#E71224"/>
    </inkml:brush>
  </inkml:definitions>
  <inkml:trace contextRef="#ctx0" brushRef="#br0">1 30 24575,'35'-1'0,"10"0"0,18 0 0,33 0 0,-34 1 0,3 0 0,8 0 0,0 0 0,1 1 0,-2 0 0,-6 0 0,-3 0 0,-7 1 0,-3-1 0,45 0 0,-43-1 0,-2 1 0,17-1 0,22 0 0,-40 2 0,11-1 0,-5 0 0,-3 0 0,-1-1 0,-2 0 0,-5 1 0,-2 0 0,3 0 0,-1 0 0,10 1 0,11 1 0,3-1 0,6 0 0,-5-1 0,-4 0 0,2 0 0,-4-1 0,-5 0 0,-3-1 0,-10 0 0,-7 1 0,-7-1 0,-7 0 0,-3-1 0,0-1 0,1-1 0,-1 0 0,-4 1 0,-5 0 0,-1 2 0,2-1 0,4 0 0,6 1 0,5-1 0,8 2 0,7-2 0,7 1 0,3-1 0,-3 0 0,-8 1 0,-14 0 0,-10 0 0,-6 1 0,4-1 0,7 1 0,6-1 0,6-1 0,3 1 0,4-2 0,6 1 0,15 0 0,12 0 0,11 1 0,-4 1 0,-14 1 0,-16 1 0,-11 1 0,2 1 0,8 1 0,10 1 0,12-1 0,7 0 0,8 0 0,7 0 0,2 1 0,-3 0 0,-9-1 0,-15-1 0,-16-1 0,-10-2 0,-9 0 0,-6 0 0,-6 0 0,-2-1 0,-10 1 0,2-1 0,-8 0 0,3 1 0,0-1 0,0 0 0,-1 0 0,-2 0 0,0 0 0,-1 0 0,1 0 0,0 0 0,3 0 0,1-1 0,5 0 0,6-1 0,7 1 0,12-1 0,12 1 0,12-1 0,8-1 0,-6 0 0,-10 1 0,-12-1 0,-13 0 0,-10 2 0,-16 0 0,-4 0 0,-8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3:28:03.961"/>
    </inkml:context>
    <inkml:brush xml:id="br0">
      <inkml:brushProperty name="width" value="0.1" units="cm"/>
      <inkml:brushProperty name="height" value="0.1" units="cm"/>
      <inkml:brushProperty name="color" value="#E71224"/>
    </inkml:brush>
  </inkml:definitions>
  <inkml:trace contextRef="#ctx0" brushRef="#br0">0 44 8191,'89'3'0,"-14"-2"0,13 1 576,-15-1 0,9 1 0,6 0 1,4 0-577,-11 0 0,5-1 0,3 1 0,2-1 0,3 1 0,0 0 0,-1-1 0,2 1 0,1-1 0,2 1 0,1-1 0,0 1 0,1-1 37,-10 1 1,2-1-1,1 1 1,0-1-1,0 1 1,-1-1 0,0 1-1,-2-1-37,7 0 0,-1 1 0,0-1 0,-2 1 0,0-1 0,-2 0 0,-1 0 0,3 1 0,-2-1 0,-2 0 0,0 0 0,-2 0 0,-1-1 173,9 1 1,-3 0-1,-1-1 1,0 0-1,0 1-173,-2-2 0,-1 1 0,1-1 0,-1 1 0,2-1 0,3 0 0,1-1 0,0 1 0,1-1 0,1 0 285,-11 0 0,1 0 0,0 0 0,2 0 0,-1 0 0,1 0-285,3-1 0,1 1 0,0-1 0,0 1 0,1-1 0,-1 1 0,3-1 0,0 1 0,0-1 0,1 0 0,-1 0 0,0 1 0,-1-1 0,1 1 0,-1-1 0,0 0 0,-1 1 0,0 0 0,-5 0 0,0 0 0,-1 1 0,-1-1 0,0 1 0,-2-1 131,9 1 0,-1-1 1,-1 1-1,-2-1 0,-3 1-131,9 0 0,-2 0 0,-3 1 0,-2-1 565,-10 1 1,-1 0 0,-2-1 0,-1 1-566,12 0 0,-2 0 0,-2 0 564,-5 0 1,-1 1 0,-1-1-565,-3 0 0,0 1 0,-1-1 0,2 0 0,1 1 0,-1-1 0,3 0 0,1 0 0,-1 0 0,-1 0 0,-2 0 0,0 0 0,26-1 0,-5 1 1526,-14-1 1,-8-1-1527,22-1 1986,-42-1-1986,-38 2 993,-15 3-993,-14 1 557,-1 0-557,-17 1 0,-15-1 0,0-1 0,-9 0 0,-35-1 0,-11-1-447,15 0 1,-6 0 0,0-1 446,-7 1 0,-1-1 0,3 0 0,13 0 0,3 0 0,7 0 0,-3 1 0,14-1 0,11 2 0,54 1 0,14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3:31:20.873"/>
    </inkml:context>
    <inkml:brush xml:id="br0">
      <inkml:brushProperty name="width" value="0.1" units="cm"/>
      <inkml:brushProperty name="height" value="0.1" units="cm"/>
      <inkml:brushProperty name="color" value="#E71224"/>
    </inkml:brush>
  </inkml:definitions>
  <inkml:trace contextRef="#ctx0" brushRef="#br0">0 3 24575,'32'-2'0,"6"2"0,12 0 0,7 0 0,-3 0 0,-3 0 0,-1 0 0,3 0 0,8 1 0,8 0 0,3 1 0,-3 0 0,-2-1 0,-7-1 0,-11 0 0,-7 0 0,-3 0 0,2 0 0,6 0 0,3 0 0,-2 0 0,-2 1 0,-2-1 0,-3 1 0,0-1 0,2 1 0,5 0 0,5 1 0,7 1 0,5 0 0,2-1 0,-13-1 0,-4-1 0,24 0 0,9 0 0,13 0 0,-8 0 0,-29 0 0,-3 0 0,-4 0 0,-1 0 0,-5 0 0,-4 0 0,-3 0 0,-4 0 0,-2 0 0,1 1 0,5 1 0,-6 1 0,-9-4 0,-10-4 0,-1-1 0,18 1 0,29 3 0,-11 2 0,46 0 0,-54 0 0,41 0 0,-31 0 0,9 0 0,-5 1 0,-4 0 0,-1 1 0,8-1 0,6-1 0,-6-1 0,-4 1 0,-2-1 0,3 1 0,17 0 0,8 0 0,0 0 0,-4 0 0,-5 0 0,-3 0 0,-4 0 0,-7 0 0,-6 0 0,-4 0 0,7 0 0,6 0 0,4 0 0,2 0 0,-1 0 0,-3 0 0,-8 0 0,-13 0 0,-11 0 0,-5 0 0,6 1 0,9 1 0,7-1 0,-3 0 0,-11 0 0,-16-1 0,-11 0 0,-5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2:49:26.086"/>
    </inkml:context>
    <inkml:brush xml:id="br0">
      <inkml:brushProperty name="width" value="0.1" units="cm"/>
      <inkml:brushProperty name="height" value="0.1" units="cm"/>
      <inkml:brushProperty name="color" value="#E71224"/>
    </inkml:brush>
  </inkml:definitions>
  <inkml:trace contextRef="#ctx0" brushRef="#br0">0 0 24575,'39'5'0,"10"-2"0,14-1 0,8 0 0,-2-2 0,-9 1 0,-15-1 0,-14 0 0,-10 0 0,-3 0 0,3 0 0,4 0 0,5 0 0,6 0 0,5 0 0,2 0 0,3-1 0,-6 0 0,-5 0 0,-7 0 0,-7 1 0,0-1 0,2 0 0,3 0 0,3 1 0,-1 0 0,0 0 0,1 0 0,2 0 0,2-1 0,-1 1 0,-3-1 0,1 0 0,3 1 0,6 0 0,7 0 0,8 1 0,9-1 0,6 1 0,1 0 0,-2-1 0,-2 0 0,-2 0 0,0 0 0,-1 0 0,1 0 0,-9 0 0,4 0 0,-6 0 0,-8 0 0,0 0 0,-10 0 0,6 0 0,6 0 0,1 0 0,-1 0 0,-3 0 0,-3 0 0,1 0 0,3 0 0,5 0 0,3 0 0,5 0 0,6 0 0,4 1 0,16 0 0,-29 0 0,11-1 0,-32 0 0,6 0 0,1 0 0,-1 0 0,-2 1 0,4 0 0,1-1 0,1 1 0,5 1 0,3 0 0,3 1 0,2 0 0,4 0 0,-5 0 0,1-1 0,-1 1 0,-1-1 0,-2 0 0,-9-1 0,-4 0 0,-11-1 0,-2 0 0,6 0 0,3 0 0,5 0 0,-1 0 0,-3 1 0,-4 0 0,-3-1 0,-2 1 0,-3-1 0,1 0 0,4 0 0,12 1 0,11 0 0,11 0 0,7 0 0,-1-1 0,-5 0 0,-14 0 0,-16-1 0,-15 1 0,-12-1 0,-3 1 0,-1-1 0,6-1 0,7-2 0,8-3 0,1 1 0,-6 1 0,-8 2 0,-7 2 0,-2 0 0,0 1 0,2 0 0,1 0 0,-2 0 0,-1 0 0,3 0 0,12 1 0,20 1 0,12 2 0,2 1 0,-15-2 0,-17 0 0,-11-3 0,-5 0 0,2 0 0,2 0 0,1 0 0,2 1 0,1-1 0,-2 1 0,0-1 0,3 1 0,8-1 0,7 1 0,4-1 0,-5 0 0,-3 0 0,-3 0 0,-1 0 0,2 0 0,-3 0 0,-1 0 0,-3 0 0,-4 0 0,-2 0 0,-5 0 0,7 0 0,-1 0 0,3 0 0,-2 0 0,-4 0 0,-4 0 0,0 0 0,1 0 0,1 0 0,1 0 0,0 0 0,-3 0 0,-1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2:49:36.345"/>
    </inkml:context>
    <inkml:brush xml:id="br0">
      <inkml:brushProperty name="width" value="0.1" units="cm"/>
      <inkml:brushProperty name="height" value="0.1" units="cm"/>
      <inkml:brushProperty name="color" value="#E71224"/>
    </inkml:brush>
  </inkml:definitions>
  <inkml:trace contextRef="#ctx0" brushRef="#br0">1 81 24575,'22'1'0,"5"-1"0,10 3 0,14 0 0,13 0 0,7 0 0,1-2 0,-3 0 0,-6 1 0,3-1 0,3 0 0,6 1 0,1 1 0,-8-1 0,-5-2 0,-7 1 0,-5 0 0,-4 0 0,-5 0 0,-2 1 0,1-1 0,2 0 0,1 0 0,0 0 0,-2-1 0,-6 0 0,-1 0 0,-4 0 0,-2 0 0,-2-1 0,-1 1 0,1-1 0,3 0 0,3 1 0,3 0 0,-1-1 0,-1-1 0,0 1 0,2 0 0,2 1 0,-1-1 0,0 0 0,-5 1 0,-4 0 0,0 0 0,0 0 0,2 0 0,2 0 0,0 0 0,0 0 0,-2 0 0,1 0 0,0 0 0,-2 0 0,-4 0 0,-6 0 0,-3 0 0,-1 0 0,3 0 0,1 0 0,1-1 0,-1 0 0,-2 0 0,-2 0 0,-1 1 0,-1-1 0,2 1 0,3 0 0,4 0 0,0 0 0,1 0 0,1 0 0,-2 0 0,-1 0 0,0 0 0,0-1 0,-1 1 0,-2-1 0,-2 0 0,-2 0 0,0 1 0,1 0 0,2-1 0,2 1 0,2-1 0,8 0 0,-9 1 0,7 0 0,-10 0 0,6 0 0,0 0 0,-1 0 0,-1 0 0,-1 0 0,-2 0 0,2 0 0,2 0 0,3 0 0,2 0 0,1 0 0,0 0 0,0 0 0,1 0 0,3 0 0,2 0 0,2 0 0,-5-1 0,-5 1 0,-5-1 0,-1 1 0,3-1 0,3 1 0,4-2 0,-1 1 0,-2-1 0,1 1 0,0-1 0,2 0 0,1 0 0,-4 0 0,2 1 0,1 0 0,5 0 0,5 0 0,1-1 0,-1 1 0,-2 0 0,-5 1 0,-3 0 0,-3 0 0,-1 0 0,1 0 0,0 0 0,0 0 0,0 0 0,-2 0 0,0 0 0,-2-1 0,-3 1 0,-2-2 0,-3 1 0,4 1 0,3 0 0,5-1 0,3 0 0,2 1 0,1-1 0,0 1 0,-2-1 0,0-1 0,8 0 0,5 0 0,4 0 0,2 1 0,-5-1 0,0 0 0,-3-1 0,0 1 0,1-1 0,0 1 0,-1 1 0,-3 1 0,1 0 0,3 0 0,4 0 0,3 0 0,0 0 0,-3 0 0,-7 0 0,-9-1 0,-8 1 0,-6-1 0,-2 0 0,-2 1 0,-3 0 0,-2 0 0,-3 0 0,1 1 0,0-1 0,3 0 0,4 1 0,2 0 0,4 0 0,-1 1 0,0-2 0,-4 1 0,-1-1 0,-1 0 0,1 1 0,1-1 0,2 0 0,-1 0 0,2 0 0,0 0 0,1 0 0,0 0 0,-3 0 0,0 1 0,2 0 0,6 0 0,5 0 0,4-1 0,3 1 0,2-1 0,5 1 0,7-1 0,1 1 0,1-1 0,-3 1 0,-2 0 0,1-1 0,0 0 0,-3-1 0,-3 0 0,-2 1 0,2 0 0,6 0 0,4 0 0,1 0 0,-2 0 0,-7 0 0,-3 0 0,-3 0 0,-2 0 0,-3-1 0,-3 0 0,0 1 0,-3-1 0,0 1 0,1 0 0,2 1 0,6 0 0,3 0 0,-1 0 0,-1 0 0,-3-1 0,1 1 0,2-1 0,7 1 0,5-1 0,1 0 0,7-1 0,4 0 0,7 0 0,2-1 0,-5 1 0,-4-1 0,-5 0 0,0-1 0,-2-1 0,-3 1 0,-2-1 0,-3 0 0,-4-1 0,-7 1 0,-7 1 0,-4 1 0,-3 1 0,1 0 0,1-1 0,2 2 0,0-1 0,2 1 0,0 0 0,-2 0 0,-2 0 0,-4-1 0,-3 0 0,-2 1 0,-2 0 0,-3 0 0,-2-1 0,-2 0 0,0 1 0,-2 0 0,1 0 0,0 0 0,1 0 0,3 0 0,3 0 0,5-1 0,4 0 0,2 1 0,1-1 0,0 1 0,3 0 0,9 0 0,17 1 0,15 0 0,14 1 0,-1-1 0,-13 0 0,-11-1 0,-10 0 0,2-1 0,13 1 0,23 1 0,-33 0 0,2 0 0,0 0 0,-2-1 0,36 1 0,-30-2 0,-20 0 0,-11 1 0,-6-1 0,-5 1 0,-4 0 0,-4 0 0,-1 0 0,0-1 0,-1 1 0,1-1 0,-1 1 0,2 0 0,3 0 0,11 0 0,15 0 0,17 0 0,3 0 0,-8 0 0,-17 0 0,-18 0 0,-3 0 0,4-1 0,9 1 0,8-1 0,3 0 0,-5 0 0,-11 0 0,-9 1 0,-5 0 0,-1 0 0,2 1 0,3 0 0,-3-1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2:57:55.138"/>
    </inkml:context>
    <inkml:brush xml:id="br0">
      <inkml:brushProperty name="width" value="0.1" units="cm"/>
      <inkml:brushProperty name="height" value="0.1" units="cm"/>
      <inkml:brushProperty name="color" value="#E71224"/>
    </inkml:brush>
  </inkml:definitions>
  <inkml:trace contextRef="#ctx0" brushRef="#br0">1250 1 24575,'-56'8'0,"9"0"0,-8 1 0,-19 5 0,-7 2 0,-15 4 0,-3 3 0,34-6 0,-1 0 0,4 1 0,-18 8 0,6 1 0,16-4 0,7 1 0,-20 17 0,20-1 0,9 6 0,6 11 0,7 17 0,7 17 0,13-40 0,2 2 0,1 0 0,1-1 0,0 42 0,3-19 0,3-16 0,6-6 0,13 4 0,27 15 0,20-12 0,11-2 0,-22-16 0,5-1-413,19 3 0,12 2 1,-1-6 412,-13-11 0,0-5 0,5 0-549,0 0 1,6 0 0,2 0 0,1-1 548,-14-5 0,1-1 0,0-1 0,2 0 0,-1-1 0,2-1 0,0-1 0,0-1 0,0 0 0,0-1 0,17 2 0,-1-2 0,0-1 0,-3 0-274,-9-3 1,-1-1 0,-1 0-1,-2-1 274,17 0 0,-3 0 0,-2-2-113,-13-1 0,-2 0 0,-2-1 113,-8 1 0,-1-1 0,-2-1 0,20 1 0,-2 0 502,-9 0 1,-1 0-503,-4 1 0,1 0 1068,-1 1 1,1 1-1069,2-1 0,2 2 0,7-1 0,1 0 0,5 0 0,0 0 0,0-2 0,0 1 0,2-1 0,3-1 0,-26 0 0,1-1 0,2 1 118,6-1 0,2 1 0,3-1-118,7 1 0,2 0 0,2-1 0,7 1 0,1-1 0,0 0-272,-22 0 1,1 0 0,0 0-1,-1 0 272,0 0 0,1-1 0,-1 0 0,0 0 0,-2 0 0,0 0 0,-1-1 0,-1 0-200,19-1 1,-1-1-1,-3-1 200,-12 1 0,-1 0 0,-5-1 0,19-2 0,-6-1 0,-16 0 0,-7-1 850,25-9-850,-17-6 1522,-5-8-1522,-6-9 681,2-9-681,9-6 0,-27 26 0,3 1 0,6-1 0,2 1 0,6-1 0,0 0 0,0 2 0,-2 0 0,-7 4 0,-3 0 0,34-19 0,-16 7 0,-3-2 0,6-6 0,11-7 0,-35 21 0,1-2 0,4-5 0,0-1 0,0-3 0,0 0 0,-2-2 0,0 1 0,-4 1 0,-1 1 0,26-31 0,-16 9 0,-24 9 0,-26 1 0,-31-9 0,-19-2 0,-11 2 0,-11 10 0,-14 13 0,32 22 0,-2 3 0,-9 3 0,-2 2 0,-3 2 0,1 2 0,-1 2 0,-1 1 0,-1 0 0,-2-1 0,-5 0 0,-2-1 0,-14-1 0,-5-2-248,25 2 0,-2 0 1,0 1 247,-4-1 0,0 0 0,1 0 0,1 1 0,1 0 0,1 0 0,6 2 0,1 0 0,1 0-49,-24 0 1,0 1 48,0-1 0,-2 1 0,-4 0 0,-2 0 0,30 0 0,1 0 0,-1 0 0,-2 0 0,0 0 0,1 0 0,1 0 0,2 0 0,0 0 0,-28 1 0,1-1 0,3 1 0,-1-1 0,19 0 0,-1 1 0,4-1 0,-7-1 0,0 0 0,4 0 0,-5 0 0,3 0 0,-11-2 0,1 0 0,18 0 0,-3 1 0,1 0 0,-23 0 0,3-1 0,5 1 0,7 0 0,-11-1 0,-10 0 0,40 1 740,-14-1-740,4 0 100,7 1-100,9 0 0,-1 1 0,0 0 0,-4 0 0,-3 1 0,-2-2 0,-3 1 0,-3 0 0,-5 0 0,-4 0 0,-2 0 0,4 0 0,8 0 0,8 0 0,4 0 0,3 0 0,0-2 0,2 0 0,7 0 0,5-1 0,8-1 0,1 0 0,-5-2 0,-12-1 0,-17 0 0,-22 0 0,28 4 0,-4 0 0,-11-2 0,-3 1 0,-8-1 0,-1 1 0,3 0 0,2 0 0,13 2 0,5 0 0,-29 0 0,40 1 0,22 1 0,15 1 0,4-1 0,-6 0 0,-9-1 0,-12 0 0,-11-1 0,-10-1 0,-4 2 0,8 0 0,10 0 0,18 1 0,11-2 0,-2-3 0,10 3 0,-4-2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2:58:01.677"/>
    </inkml:context>
    <inkml:brush xml:id="br0">
      <inkml:brushProperty name="width" value="0.1" units="cm"/>
      <inkml:brushProperty name="height" value="0.1" units="cm"/>
      <inkml:brushProperty name="color" value="#E71224"/>
    </inkml:brush>
  </inkml:definitions>
  <inkml:trace contextRef="#ctx0" brushRef="#br0">3982 8 24575,'-45'-4'0,"-1"2"0,-11 1 0,-20 0 0,-12 2 0,-8-1-1331,19 1 1,-6 0 0,-3 1 0,-3 0 0,-1 1 1330,1 0 0,-2 1 0,-2 1 0,-1 0 0,-1 0 0,0 1 0,10 0 0,-1 0 0,0 1 0,-1 0 0,0 1 0,2 0 0,1 1 0,-9 1 0,1 1 0,1 1 0,1 0 0,2 1 0,1-1 0,-4 3 0,1 0 0,3 0 0,2 1 0,3-1 350,-1 1 1,4 1-1,3-1 1,4 0-351,0-1 0,4 1 0,8-1 585,4 0 0,8 0-585,-14 16 0,16 8 0,-1 20 3558,-1 15-3558,2 10 521,6 0-521,7-6 0,12-10 0,12-9 0,14-4 0,14 4 0,29 19 0,7-20 0,14 2 0,-13-17 0,6 1 0,7 1 0,4 0-851,4-1 1,6 2-1,4-1 1,4 0 0,3-1 850,-13-9 0,2 0 0,3-1 0,3 0 0,0-1 0,2-1 0,-1-1-482,-7-4 1,2-1 0,1 0 0,0-1 0,1-1-1,0-2 1,0 0 0,0-2 481,1-1 0,0-2 0,0 0 0,0-2 0,1 0 0,-1-2 0,0-1 0,0 0 0,10-1 0,0-1 0,0-1 0,-1-1 0,0-2 0,0 0 0,-2 0-299,-7-2 0,1-1 0,-2 0 0,0-2 1,-1 1-1,-1-1 0,0 0 299,5 1 0,0-1 0,-2-1 0,0 1 0,-2-1 0,-2 1-176,6-1 1,-2 0 0,-1 0 0,-2 1 0,-4-1 175,4 0 0,-3 0 0,-3 1 0,-3-1 741,10 1 0,-3-1 0,-3 1-741,-6 1 0,-1-1 0,-3 1 0,16 0 0,-3 1 1809,-10-1 0,-2 0-1809,-3 0 0,-1 1 0,6 1 0,3 1 0,18 1 0,6 0 629,-18-2 0,4 1 0,2-1-629,-13 0 0,1-1 0,1 0 0,2-1 0,5 1 0,1-1 0,1 0 0,1 1-64,4-1 0,2 0 0,0 0 0,-1-1 64,1 1 0,0-1 0,0 1 0,-1-1 0,-3 0 0,-1 0 0,-1 0 0,-1 0-127,-7-1 1,-1 1 0,-2-1 0,-1 1 126,15-1 0,-2 0 0,-1 0 0,-4 0 0,-1 0 0,-1-1 0,1 1 0,-1 0 0,0-1 0,3-1 0,0 0 0,2-1 0,6-1 0,2-1 0,0-1 0,2-2 0,0 0 0,0 0 0,-1 1 0,0-1 0,-1 0 0,3 2 0,0-1 0,-9 2 0,-7 0 0,-4 1 0,4 2 0,-8 0 0,-12-1 1160,20-3-1160,-3-4 1923,-2-7-1923,-12-9 1020,-13-13-1020,-7-17 0,-4-14 0,-1-12 0,-1-4 0,-1-6 0,-2 0 0,-1 1 0,-5 3 0,-8 7 0,-9 5 0,-6 0 0,-7-1 0,-9 2 0,-12 0 0,-19 2 0,-21 0 0,22 35 0,-5 2 0,-12-1 0,-6 1 0,-16-2 0,-7 2-558,13 9 1,-4 0 0,-5 2 557,8 4 0,-2 0 0,-4 1 0,-2 0-642,8 3 1,-1 1-1,-3 0 1,-3 1-1,-2 0 642,-6 0 0,-6 1 0,-3-1 0,1 2 0,1 0 0,7 1 0,5 0 0,6 2 0,1 0 0,-2 1 0,-5-1-384,-6 0 0,-7 0 1,-3-1-1,1 2 0,3-1 1,7 2 383,-8 0 0,7 1 0,1 0 0,-4 0 0,4 1 0,-2 0 0,-2 0 0,0 0 0,1 0 0,3 1 0,0 1 0,-1 0 0,2 0 0,-1 0 0,2 1 0,1 0 0,0 0 0,0 0 0,0 1 0,-1-1 0,1 1 0,-1 1 0,1-1 0,-1 1 0,-1 0 0,0 0 0,0 0 0,0 1 0,0-1 0,0 1 0,0 0 0,0 1 0,0-1 0,1 1-308,0-1 1,-1 1 0,2 0 0,-1 0 0,2 0 307,5 0 0,-1 0 0,2 0 0,1 0 0,1-1 49,-13 1 0,1-1 0,2 0 1,3 0-50,-17 0 0,3-1 0,3 1 739,13-1 0,2 1 0,3-1-739,-18 0 0,6 0 1227,18 1 1,7-1-1228,-29 0 2171,30 1-2171,12 0 1335,7 0-1335,8-1 343,8 0-343,9 1 0,10 0 0,5-1 0,3-4 0,0-8 0,1-6 0,1-6 0,2 0 0,1 6 0,0 5 0,0 7 0,-2 3 0,-1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2:58:08.149"/>
    </inkml:context>
    <inkml:brush xml:id="br0">
      <inkml:brushProperty name="width" value="0.1" units="cm"/>
      <inkml:brushProperty name="height" value="0.1" units="cm"/>
      <inkml:brushProperty name="color" value="#E71224"/>
    </inkml:brush>
  </inkml:definitions>
  <inkml:trace contextRef="#ctx0" brushRef="#br0">209 28 24575,'1'46'0,"1"28"0,-1-15 0,0 6 0,2 22 0,2 5 0,0-21 0,2 1 0,0 1 0,2 2 0,1-1 0,1-1 0,1-5 0,0-1 0,2-3 0,6 20 0,1-4 0,-2-14 0,1-3 0,-1-9 0,0-3 0,16 35 0,-3-13 0,6 2 0,5 7 0,1-1 0,-3-11 0,-10-15 0,-4-11 0,-4-4 0,-3-4 0,-2-3 0,-1-3 0,0 1 0,0 4 0,1 5 0,-2 3 0,-5-1 0,-2-2 0,-5-5 0,-2-9 0,1-7 0,2-6 0,10 0 0,18-1 0,58-2 0,-12-6 0,12-2 0,-7-1 0,7 0 0,4-1-592,-8 0 0,5 1 0,2-1 0,0 0 592,-14 0 0,1 0 0,2 0 0,-1 0 0,0 0 0,1 0 0,1 0 0,-1 0 0,0 0 0,-1 0 0,15 1 0,-1-1 0,-2 0 0,-1 1-285,-10-1 0,-1 0 1,-2 1-1,-2-1 285,15 1 0,-4 0 0,-2-1-107,-9 1 1,-3-1-1,-2 1 107,28 1 0,-3-1 0,0 1 0,2 0 0,-28 0 0,0-1 0,3 0-263,5 0 1,2 0-1,2 0 263,4-1 0,2 1 0,0-1 0,3 0 0,0 0 0,-1 0 0,-4 0 0,0 0 0,-1 0 0,-6 0 0,0 0 0,-3 0 599,-6 0 0,-2 0 0,0 0-599,-3-1 0,0 1 0,-1-1 0,34 0 0,0 0 0,-33-1 0,1 0 0,1-1 0,3-1 0,0-2 0,0-2 0,-3-1 0,0-2 0,-2-1 0,28-10 0,-3-3 592,-11-2 0,-6-3-592,-15 1 0,-6 0 362,29-25-362,-23 7 954,-19 13-954,-11 11 318,-9 7-318,-1 4 0,12 0 0,12-1 0,11-2 0,13-5 0,7-7 0,1-4 0,-6-1 0,-19 1 0,-21 7 0,-16 7 0,-8 6 0,-4 6 0,-2 0 0,1-8 0,-1-17 0,-1-25 0,-5-25 0,-1 30 0,-1-2 0,-2-4 0,-1-1 0,0 0 0,1-1 0,1 3 0,1 1 0,-1-41 0,4 12 0,5 12 0,3 9 0,2 3 0,0 2 0,-2 1 0,-4 2 0,-2 3 0,-6 0 0,-8 0 0,-8 1 0,-10 0 0,-12-1 0,-22-2 0,25 25 0,-2 2 0,-5-2 0,-3 3 0,-3 0 0,-1 2 0,4 4 0,1 3 0,2 2 0,1 3 0,-41-4 0,4 7 0,37 5 0,-2 1 0,-10-1 0,-4 1 0,-10 1 0,-4-1 0,-11 0 0,-3 0 0,28 1 0,-2 0 0,1 0-148,-2-1 1,-1 0 0,0 1 147,-2-1 0,-1-1 0,0 1 0,0 0 0,0-1 0,0 0 0,3 1 0,0-1 0,1 0 0,2 1 0,0-1 0,1 1 0,-32-1 0,0 0 0,28 1 0,0 0 0,-2 1 0,-5 0 0,-1 0 0,-2 0 0,-6 0 0,-1 0 0,0 0 0,0 0 0,-1-1 0,2 1 0,6-1 0,1 1 0,2-1 0,8 0 0,2 0 0,2-1 0,-16 0 0,3 0 0,9 0 0,2-1 0,3 0 0,1 0 0,-2 0 0,-1 0 0,-5 0 0,-2 0 0,-5 0 0,-1 1 221,-1 0 0,0 1-221,3 0 0,2 0 0,5 1 0,3 0 0,3 1 0,1-1 0,0 1 0,0 0 0,-2 0 0,1 0 0,0 0 0,1 0 0,2 0 0,2 0 0,2 0 0,0 0 0,4 0 0,-1 0 0,2 0 0,0 0 0,1-1 0,0 1 0,1-1 0,-1 0 0,-4-1 0,0 1 0,-2-1 0,-1 0 0,1 0 0,1 1 0,-43 0 0,22 0 0,25 0 0,18 0 0,13 1 0,4-1 0,5 1 0,1 0 0,4 0 0,-5 0 0,-7 0 0,-62-1 0,14 0 0,-6-1 0,-9-1 0,-1 1 0,1 0 0,6-1 0,-13 0 0,53 3 0,24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2:58:22.795"/>
    </inkml:context>
    <inkml:brush xml:id="br0">
      <inkml:brushProperty name="width" value="0.1" units="cm"/>
      <inkml:brushProperty name="height" value="0.1" units="cm"/>
      <inkml:brushProperty name="color" value="#E71224"/>
    </inkml:brush>
  </inkml:definitions>
  <inkml:trace contextRef="#ctx0" brushRef="#br0">872 74 24575,'-22'5'0,"-20"3"0,-18 0 0,-14-1 0,1-3 0,10-1 0,10-1 0,7 3 0,8 2 0,6 4 0,1 4 0,-1 5 0,-9 9 0,-9 11 0,-4 12 0,1 7 0,5 10 0,21-27 0,3 18 0,18-18 0,4 13 0,6 4 0,19-5 0,28 10 0,-5-25 0,9-1 0,24 6 0,9-2-276,-19-13 0,5 0 0,0-3 276,5 0 0,1-2 0,-2-2 0,-4-3 0,-2-1 0,-2-3 0,17 4 0,-5-4 0,-18-4 0,-4-2 0,32 2 0,-18-4 0,-7-1 0,1 3 828,9 1-828,14 2 0,7-2 0,1-1 0,-6-2 0,-7-1 0,0-1 0,8 0 0,-43-2 0,2 0 0,4-1 0,2 1 0,2-1 0,2 0 0,2 0 0,0 0 0,2-1 0,-2 0 0,-2 0 0,0-1 0,-2 1 0,0-1 0,-4 1 0,-1 0 0,0 0 0,0 0 0,1 0 0,0 1 0,1 0 0,0 0 0,3 0 0,0 0 0,2 0 0,0 0 0,0-1 0,1 1 0,4 0 0,0 1 0,7 0 0,0 1 0,5 0 0,2 0 0,6 0 0,0 0 0,2 0 0,0-1 0,2 1 0,0-1 0,6 0 0,3 0-286,-27 0 0,1-1 1,2 0 285,4 0 0,1 0 0,2 0 0,4-1 0,1 0 0,0-1 0,-2 0 0,-1 0 0,-2-1 0,-5-1 0,-2 0 0,-2-1 0,27-2 0,-4-1 0,-18 0 0,-4-2 0,-11 1 0,-3-1 0,-11 1 0,-3-1 0,35-6 0,-16-1 857,-12-5-857,-12-8 0,-12-12 0,-10-11 0,-11-26 0,-13 23 0,-24-35 0,-22 21 0,13 24 0,-4 1 0,-6 0 0,-4 2 0,-9 1 0,-3 3 0,-5 0 0,-2 3 0,0 2 0,-1 3 0,6 3 0,3 3 0,10 4 0,4 3 0,-28-8 0,10 7 0,-2 0 0,-17-2 0,30 9 0,-3-1 0,-13-1 0,-4-1 0,-10 0 0,-4 0 0,-8-1 0,-1 0 0,30 5 0,0 0 0,0 0 0,-29-3 0,1 0 0,4 1 0,2 1 0,5 1 0,2 1 0,4 0 0,1 0 0,-1 0 0,-1 1 0,-4 0 0,-1 0 0,-2-1 0,-1 0 0,-5 0 0,-3 0-311,23 1 0,-1 1 1,-2-1 310,-8 1 0,-1-1 0,-2 1 0,-9 0 0,-1 1 0,-2 0 0,22 1 0,-2 0 0,1 0 0,1 1 0,-19-1 0,3 1 0,1 0 0,9 0 0,2 1 0,2 0 0,-22 0 0,4 0 0,18 2 0,4 0 0,12 0 0,3 0 0,-31 0 0,26 0 0,17 0 932,10 0-932,3 0 0,-8 0 0,-16-2 0,-28 1 0,30 0 0,-2 0 0,-5 0 0,2 1 0,6 0 0,3 0 0,-21 0 0,37 0 0,22 0 0,3 1 0,-5 4 0,-11 3 0,-5 3 0,1 0 0,3-1 0,7-2 0,4-2 0,7-3 0,4-1 0,5-2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2:58:31.287"/>
    </inkml:context>
    <inkml:brush xml:id="br0">
      <inkml:brushProperty name="width" value="0.1" units="cm"/>
      <inkml:brushProperty name="height" value="0.1" units="cm"/>
      <inkml:brushProperty name="color" value="#E71224"/>
    </inkml:brush>
  </inkml:definitions>
  <inkml:trace contextRef="#ctx0" brushRef="#br0">0 326 24575,'7'5'0,"0"-2"0,-4-2 0,1-2 0,0 0 0,2-1 0,1-2 0,0-2 0,1-1 0,-1 2 0,-3 2 0,0 3 0,3 5 0,9 5 0,11 3 0,12 1 0,9-4 0,7-7 0,4-7 0,1-8 0,-7-3 0,-10 0 0,-14 4 0,-12 7 0,-4 7 0,5 9 0,9 6 0,10 3 0,8-4 0,6-6 0,6-7 0,4-4 0,-1-1 0,-6-1 0,-11 2 0,-7 2 0,1 6 0,10 3 0,16 0 0,20-3 0,11-8 0,2-12 0,-8-9 0,-23-1 0,-21 5 0,-20 8 0,-12 6 0,1 2 0,5 1 0,17 0 0,22-3 0,20-7 0,10-7 0,-2-6 0,-12-2 0,-18 3 0,-17 7 0,-16 7 0,1 6 0,8 2 0,17-1 0,16-1 0,3 0 0,-6-1 0,-12 2 0,-15 1 0,-9 2 0,14 5 0,20 2 0,22 0 0,16-2 0,-6-4 0,-13-2 0,-15-2 0,-11 0 0,1-1 0,12 0 0,10 0 0,6 0 0,4-1 0,3 0 0,6-1 0,-1-3 0,-9 0 0,-13 0 0,-10 0 0,-3 1 0,4-2 0,11-1 0,13 0 0,-37 4 0,2 0 0,5 1 0,1-1 0,5 1 0,2-1 0,3 0 0,1 0 0,0 0 0,0 0 0,-3 1 0,-2-1 0,-4 1 0,-2 0 0,-4 0 0,-2 0 0,46-5 0,-6 0 0,-2 2 0,4 1 0,3 3 0,-46 2 0,1 0 0,2 0 0,2 0 0,2 1 0,1 0 0,4 0 0,1 0 0,4 0 0,1 0 0,6 0 0,2 0 0,5 1 0,2-1 0,6 1 0,0-1 0,2 0 0,-1 0 0,-3-1 0,-2 0 0,-6 0 0,-2-1 0,-8 0 0,-2 0 0,-7 0 0,-2 0 0,-3 1 0,-1 0 0,45 1 0,-4 0 0,-5 0 0,4 0 0,-43 0 0,1-1 0,3 1 0,1-1 0,3 1 0,-1-1 0,1 1 0,0-1 0,-1 0 0,1 0 0,1 0 0,1 0 0,1-1 0,1 0 0,0 0 0,1 0 0,1 0 0,-1 0 0,1 0 0,-1 1 0,-1-1 0,0 1 0,-5 0 0,-2 0 0,40-1 0,-18-1 0,-13 1 0,-2 1 0,2 0 0,-2 1 0,-8 0 0,-10 0 0,-6 0 0,-1 0 0,-2 0 0,-3 0 0,-8 0 0,-10 0 0,-5 0 0,-5 0 0,-3 0 0,2 0 0,-3 0 0,2-1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2:58:37.441"/>
    </inkml:context>
    <inkml:brush xml:id="br0">
      <inkml:brushProperty name="width" value="0.1" units="cm"/>
      <inkml:brushProperty name="height" value="0.1" units="cm"/>
      <inkml:brushProperty name="color" value="#AE198D"/>
      <inkml:brushProperty name="inkEffects" value="galaxy"/>
      <inkml:brushProperty name="anchorX" value="-115547.76563"/>
      <inkml:brushProperty name="anchorY" value="-59214.77344"/>
      <inkml:brushProperty name="scaleFactor" value="0.5"/>
    </inkml:brush>
  </inkml:definitions>
  <inkml:trace contextRef="#ctx0" brushRef="#br0">3060 1 24575,'-96'22'0,"1"-1"0,-1 1 0,1-1 0,-1 1 0,0 0 0,1-1 0,-1 1 0,1-1 0,-1 1 0,1 0 0,-1-1 0,6 9 0,16-1 0,6 0 0,-7 1 0,-15 4-546,14-11 1,-13 2 0,-10 1 0,-8 0 0,-5 2 0,-2 0 0,0 1 0,3 0 0,5 2 0,8 0-1,11 1 1,13 1 0,16 0 545,-19 35 0,29 3 0,7 4 0,2 0 0,7 2 0,10 3 431,12-1 0,9 2 1,9-2-432,12 1 0,9 0 0,9-5 0,7-4 0,10-3 0,12-4-486,0-15 0,11-2 0,7-3 0,5 0 0,3-2 486,-11-7 0,4-2 0,4 0 0,2-1 0,2-1 0,2-1 0,0 1-404,-12-6 1,2 0 0,0 0 0,2 0 0,1-1 0,1-1 0,0 1 0,1-1 0,0-1 403,-5-1 0,2 0 0,1 0 0,1 0 0,0-1 0,0 0 0,-1-1 0,0-1 0,-2 0 0,-1-2 0,10 2 0,0-1 0,-2-2 0,0 0 0,-1-1 0,-2 0 0,-1-1 0,0 0 52,1-1 1,-1 0-1,-1-1 1,-1 0-1,-1-1 1,-2 0-1,-2-1-52,18 1 0,-2-1 0,-2 0 0,-4-2 0,-4 0-23,0-1 0,-4 0 0,-4-1 1,-2-1 22,7 1 0,-4-2 0,-3 1 0,-8 0 0,-3-1 0,1 1 0,6 0 0,1 0 0,4 0 0,-8-1 0,3 1 0,2-2 0,2 1 295,13 0 0,3 0 0,2 0 0,3-1-295,-13 0 0,3-1 0,1 1 0,1-1 0,0 0 422,3 0 0,2 0 0,0-1 0,0 1 0,0-1-422,-1 0 0,1-1 0,0 1 0,-1-1 0,0 0 0,-5 0 0,-1 0 0,0-1 0,-1 1 0,-1-1 227,14-1 1,-2 0-1,-1 0 1,-1 0-228,-7 0 0,-2 0 0,0-1 0,-2 1 0,-4 0 0,-2 0 0,0 0 0,-1-1-73,-2 0 1,0 1-1,0-2 1,-1 1 72,0-1 0,-1 0 0,0 0 0,-1-1 0,22-3 0,0-1 0,-2 0 0,-5-2 0,-1-1 0,-2 0 513,-5 0 1,-2-1 0,-2-1-514,-7 0 0,-1 0 0,-2-1 0,24-8 0,-3-2 1253,-10 0 0,-2-2-1253,-7-2 0,-2-1 875,-6 0 0,-2-2-875,-6 1 0,-2-2 670,-4-1 1,0-3-671,1-4 0,0-3 263,4-4 1,-1-2-264,1-3 0,-2-2 0,-5 1 0,-6-1 0,-9 3 0,-8-2 0,-11 2 0,-8 0 0,-10-3 0,-8 0 0,-8-1 0,-6 0 0,-11-2 0,-6 2 0,-7-1 0,-4 2 0,-10-1 0,-5 0 0,18 18 0,-1 1 0,-3 0-256,-4-2 1,-2 2 0,-3 0 255,-6-2 0,-3 0 0,-2 2 0,-6-1 0,-1 2 0,-3 1-406,18 9 1,-1 1 0,-1 1 0,-2 0 405,-6-1 0,-2 1 0,-2 0 0,-1 1 0,-5-1 0,-2 0 0,-1 2 0,0-1-408,15 5 1,-1 0-1,-1 0 1,0 1 0,1-1 407,0 2 0,-1-1 0,0 1 0,1 0 0,1 0 0,-16-2 0,1 1 0,1 0 0,1 1-334,5 1 1,1 1-1,0 0 1,0 1 333,3 2 0,0 0 0,0 1 0,0 0 0,1 2 0,0-1 0,0 2 0,-1 0 0,-3 0 0,-2 1 0,0 1 0,0 0 0,-4 0 0,0 0 0,-1 1 0,-1 0 0,-3 1 0,-2-1 0,1 1 0,-1 0 0,-1 0 0,0 0 0,0 0 0,1 1 0,5 0 0,0 0 0,1 0 0,1 1 0,4-1 0,1 0 0,1 1 0,1-1 0,5 1 0,2 0 0,0-1 0,0 1-103,-20-1 0,0 1 0,0 0 103,1-1 0,1 1 0,-1 0 0,1 0 0,0 0 0,-1 0 0,-3 1 0,-1-1 0,0 1 0,23 0 0,0 0 0,-1 1 0,0 0 0,-2 0 0,0 0 0,0 1 0,0 0 0,0 0 0,-1 1 0,0-1 0,1 0 0,1 1 0,0-1 0,1 0 0,0 0 0,-24 0 0,2 0 0,1-1 0,5 0 0,1-1 0,2 1 0,5-1 0,3 0 0,1 1 427,10 0 1,2-1-1,3 2-427,-20-1 0,6 2 996,21-1 0,5 2-996,-19 1 400,39-1 1,21-2 0,9-1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3:27:11.619"/>
    </inkml:context>
    <inkml:brush xml:id="br0">
      <inkml:brushProperty name="width" value="0.1" units="cm"/>
      <inkml:brushProperty name="height" value="0.1" units="cm"/>
      <inkml:brushProperty name="color" value="#E71224"/>
    </inkml:brush>
  </inkml:definitions>
  <inkml:trace contextRef="#ctx0" brushRef="#br0">1 10 24575,'17'-1'0,"15"1"0,15-1 0,5 0 0,-6 0 0,-15-1 0,-8 1 0,3 1 0,6-1 0,5 0 0,4 1 0,-4 0 0,-2 0 0,-3 0 0,-1 0 0,2 0 0,-1 0 0,-2 0 0,-5 0 0,-2 0 0,0 0 0,3 0 0,4 0 0,1 0 0,-3 0 0,-7 0 0,-9 0 0,-4 0 0,-1 0 0,-1 0 0,1 2 0,-1 0 0,3-1 0,1 1 0,3 0 0,0-1 0,-1-1 0,0 1 0,-2-1 0,0 1 0,-1-1 0,2 0 0,3 0 0,5 0 0,2 0 0,2 0 0,-3 0 0,-3 0 0,-4-1 0,-4 1 0,-2-1 0,-4 1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0T03:27:17.841"/>
    </inkml:context>
    <inkml:brush xml:id="br0">
      <inkml:brushProperty name="width" value="0.1" units="cm"/>
      <inkml:brushProperty name="height" value="0.1" units="cm"/>
      <inkml:brushProperty name="color" value="#E71224"/>
    </inkml:brush>
  </inkml:definitions>
  <inkml:trace contextRef="#ctx0" brushRef="#br0">0 36 24575,'32'-7'0,"56"-1"0,-2 3 0,14 1 0,-8 1 0,8 0 0,4 0-1122,-12 2 0,5 0 1,0 1-1,1 0 1122,1 0 0,1 0 0,0 0 0,-3 1 0,-9-1 0,-2 1 0,-1 0 0,-5 0 443,8 1 1,-3-1-1,-8 1-443,7 0 0,-10 0 740,22 2-740,-31 0 0,-12 0 0,-2-2 2378,9 0-2378,10-1 39,9-1-39,-1-1 0,-13-1 0,-29 0 0,-18 0 0,-18 1 0,2-1 0,0-2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2A002FC-228D-4847-B3DA-07E322594B74}" type="datetimeFigureOut">
              <a:rPr lang="en-US" smtClean="0"/>
              <a:t>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CD2A2-6E0F-B34E-88FB-C3D568210E78}" type="slidenum">
              <a:rPr lang="en-US" smtClean="0"/>
              <a:t>‹#›</a:t>
            </a:fld>
            <a:endParaRPr lang="en-US"/>
          </a:p>
        </p:txBody>
      </p:sp>
    </p:spTree>
    <p:extLst>
      <p:ext uri="{BB962C8B-B14F-4D97-AF65-F5344CB8AC3E}">
        <p14:creationId xmlns:p14="http://schemas.microsoft.com/office/powerpoint/2010/main" val="3584684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A002FC-228D-4847-B3DA-07E322594B74}" type="datetimeFigureOut">
              <a:rPr lang="en-US" smtClean="0"/>
              <a:t>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CD2A2-6E0F-B34E-88FB-C3D568210E78}" type="slidenum">
              <a:rPr lang="en-US" smtClean="0"/>
              <a:t>‹#›</a:t>
            </a:fld>
            <a:endParaRPr lang="en-US"/>
          </a:p>
        </p:txBody>
      </p:sp>
    </p:spTree>
    <p:extLst>
      <p:ext uri="{BB962C8B-B14F-4D97-AF65-F5344CB8AC3E}">
        <p14:creationId xmlns:p14="http://schemas.microsoft.com/office/powerpoint/2010/main" val="105018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A002FC-228D-4847-B3DA-07E322594B74}" type="datetimeFigureOut">
              <a:rPr lang="en-US" smtClean="0"/>
              <a:t>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CD2A2-6E0F-B34E-88FB-C3D568210E78}" type="slidenum">
              <a:rPr lang="en-US" smtClean="0"/>
              <a:t>‹#›</a:t>
            </a:fld>
            <a:endParaRPr lang="en-US"/>
          </a:p>
        </p:txBody>
      </p:sp>
    </p:spTree>
    <p:extLst>
      <p:ext uri="{BB962C8B-B14F-4D97-AF65-F5344CB8AC3E}">
        <p14:creationId xmlns:p14="http://schemas.microsoft.com/office/powerpoint/2010/main" val="3517361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A002FC-228D-4847-B3DA-07E322594B74}" type="datetimeFigureOut">
              <a:rPr lang="en-US" smtClean="0"/>
              <a:t>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CD2A2-6E0F-B34E-88FB-C3D568210E78}" type="slidenum">
              <a:rPr lang="en-US" smtClean="0"/>
              <a:t>‹#›</a:t>
            </a:fld>
            <a:endParaRPr lang="en-US"/>
          </a:p>
        </p:txBody>
      </p:sp>
    </p:spTree>
    <p:extLst>
      <p:ext uri="{BB962C8B-B14F-4D97-AF65-F5344CB8AC3E}">
        <p14:creationId xmlns:p14="http://schemas.microsoft.com/office/powerpoint/2010/main" val="3095285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A002FC-228D-4847-B3DA-07E322594B74}" type="datetimeFigureOut">
              <a:rPr lang="en-US" smtClean="0"/>
              <a:t>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CD2A2-6E0F-B34E-88FB-C3D568210E78}" type="slidenum">
              <a:rPr lang="en-US" smtClean="0"/>
              <a:t>‹#›</a:t>
            </a:fld>
            <a:endParaRPr lang="en-US"/>
          </a:p>
        </p:txBody>
      </p:sp>
    </p:spTree>
    <p:extLst>
      <p:ext uri="{BB962C8B-B14F-4D97-AF65-F5344CB8AC3E}">
        <p14:creationId xmlns:p14="http://schemas.microsoft.com/office/powerpoint/2010/main" val="2870983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A002FC-228D-4847-B3DA-07E322594B74}" type="datetimeFigureOut">
              <a:rPr lang="en-US" smtClean="0"/>
              <a:t>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6CD2A2-6E0F-B34E-88FB-C3D568210E78}" type="slidenum">
              <a:rPr lang="en-US" smtClean="0"/>
              <a:t>‹#›</a:t>
            </a:fld>
            <a:endParaRPr lang="en-US"/>
          </a:p>
        </p:txBody>
      </p:sp>
    </p:spTree>
    <p:extLst>
      <p:ext uri="{BB962C8B-B14F-4D97-AF65-F5344CB8AC3E}">
        <p14:creationId xmlns:p14="http://schemas.microsoft.com/office/powerpoint/2010/main" val="48992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A002FC-228D-4847-B3DA-07E322594B74}" type="datetimeFigureOut">
              <a:rPr lang="en-US" smtClean="0"/>
              <a:t>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6CD2A2-6E0F-B34E-88FB-C3D568210E78}" type="slidenum">
              <a:rPr lang="en-US" smtClean="0"/>
              <a:t>‹#›</a:t>
            </a:fld>
            <a:endParaRPr lang="en-US"/>
          </a:p>
        </p:txBody>
      </p:sp>
    </p:spTree>
    <p:extLst>
      <p:ext uri="{BB962C8B-B14F-4D97-AF65-F5344CB8AC3E}">
        <p14:creationId xmlns:p14="http://schemas.microsoft.com/office/powerpoint/2010/main" val="1873869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A002FC-228D-4847-B3DA-07E322594B74}" type="datetimeFigureOut">
              <a:rPr lang="en-US" smtClean="0"/>
              <a:t>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6CD2A2-6E0F-B34E-88FB-C3D568210E78}" type="slidenum">
              <a:rPr lang="en-US" smtClean="0"/>
              <a:t>‹#›</a:t>
            </a:fld>
            <a:endParaRPr lang="en-US"/>
          </a:p>
        </p:txBody>
      </p:sp>
    </p:spTree>
    <p:extLst>
      <p:ext uri="{BB962C8B-B14F-4D97-AF65-F5344CB8AC3E}">
        <p14:creationId xmlns:p14="http://schemas.microsoft.com/office/powerpoint/2010/main" val="163262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A002FC-228D-4847-B3DA-07E322594B74}" type="datetimeFigureOut">
              <a:rPr lang="en-US" smtClean="0"/>
              <a:t>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6CD2A2-6E0F-B34E-88FB-C3D568210E78}" type="slidenum">
              <a:rPr lang="en-US" smtClean="0"/>
              <a:t>‹#›</a:t>
            </a:fld>
            <a:endParaRPr lang="en-US"/>
          </a:p>
        </p:txBody>
      </p:sp>
    </p:spTree>
    <p:extLst>
      <p:ext uri="{BB962C8B-B14F-4D97-AF65-F5344CB8AC3E}">
        <p14:creationId xmlns:p14="http://schemas.microsoft.com/office/powerpoint/2010/main" val="302167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A002FC-228D-4847-B3DA-07E322594B74}" type="datetimeFigureOut">
              <a:rPr lang="en-US" smtClean="0"/>
              <a:t>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6CD2A2-6E0F-B34E-88FB-C3D568210E78}" type="slidenum">
              <a:rPr lang="en-US" smtClean="0"/>
              <a:t>‹#›</a:t>
            </a:fld>
            <a:endParaRPr lang="en-US"/>
          </a:p>
        </p:txBody>
      </p:sp>
    </p:spTree>
    <p:extLst>
      <p:ext uri="{BB962C8B-B14F-4D97-AF65-F5344CB8AC3E}">
        <p14:creationId xmlns:p14="http://schemas.microsoft.com/office/powerpoint/2010/main" val="376383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A002FC-228D-4847-B3DA-07E322594B74}" type="datetimeFigureOut">
              <a:rPr lang="en-US" smtClean="0"/>
              <a:t>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6CD2A2-6E0F-B34E-88FB-C3D568210E78}" type="slidenum">
              <a:rPr lang="en-US" smtClean="0"/>
              <a:t>‹#›</a:t>
            </a:fld>
            <a:endParaRPr lang="en-US"/>
          </a:p>
        </p:txBody>
      </p:sp>
    </p:spTree>
    <p:extLst>
      <p:ext uri="{BB962C8B-B14F-4D97-AF65-F5344CB8AC3E}">
        <p14:creationId xmlns:p14="http://schemas.microsoft.com/office/powerpoint/2010/main" val="2096975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002FC-228D-4847-B3DA-07E322594B74}" type="datetimeFigureOut">
              <a:rPr lang="en-US" smtClean="0"/>
              <a:t>2/6/23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6CD2A2-6E0F-B34E-88FB-C3D568210E78}" type="slidenum">
              <a:rPr lang="en-US" smtClean="0"/>
              <a:t>‹#›</a:t>
            </a:fld>
            <a:endParaRPr lang="en-US"/>
          </a:p>
        </p:txBody>
      </p:sp>
    </p:spTree>
    <p:extLst>
      <p:ext uri="{BB962C8B-B14F-4D97-AF65-F5344CB8AC3E}">
        <p14:creationId xmlns:p14="http://schemas.microsoft.com/office/powerpoint/2010/main" val="485211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30.png"/><Relationship Id="rId4" Type="http://schemas.openxmlformats.org/officeDocument/2006/relationships/customXml" Target="../ink/ink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18" Type="http://schemas.openxmlformats.org/officeDocument/2006/relationships/customXml" Target="../ink/ink5.xml"/><Relationship Id="rId3" Type="http://schemas.openxmlformats.org/officeDocument/2006/relationships/image" Target="../media/image8.png"/><Relationship Id="rId21" Type="http://schemas.openxmlformats.org/officeDocument/2006/relationships/image" Target="../media/image20.png"/><Relationship Id="rId7" Type="http://schemas.openxmlformats.org/officeDocument/2006/relationships/image" Target="../media/image12.png"/><Relationship Id="rId12" Type="http://schemas.openxmlformats.org/officeDocument/2006/relationships/customXml" Target="../ink/ink2.xml"/><Relationship Id="rId17" Type="http://schemas.openxmlformats.org/officeDocument/2006/relationships/image" Target="../media/image18.png"/><Relationship Id="rId2" Type="http://schemas.openxmlformats.org/officeDocument/2006/relationships/image" Target="../media/image7.png"/><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5" Type="http://schemas.openxmlformats.org/officeDocument/2006/relationships/image" Target="../media/image17.png"/><Relationship Id="rId23" Type="http://schemas.openxmlformats.org/officeDocument/2006/relationships/image" Target="../media/image21.png"/><Relationship Id="rId10" Type="http://schemas.openxmlformats.org/officeDocument/2006/relationships/customXml" Target="../ink/ink1.xml"/><Relationship Id="rId19"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customXml" Target="../ink/ink3.xml"/><Relationship Id="rId22" Type="http://schemas.openxmlformats.org/officeDocument/2006/relationships/customXml" Target="../ink/ink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1796FBF3-8116-517D-D61E-76341A1748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270" r="17516" b="-1"/>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sz="4500" b="1">
                <a:solidFill>
                  <a:srgbClr val="FFFFFF"/>
                </a:solidFill>
              </a:rPr>
              <a:t>ACADEMIC WRITING AND SCHOLARSHIP</a:t>
            </a:r>
            <a:br>
              <a:rPr lang="en-US" sz="4500" b="1">
                <a:solidFill>
                  <a:srgbClr val="FFFFFF"/>
                </a:solidFill>
              </a:rPr>
            </a:br>
            <a:r>
              <a:rPr lang="en-US" sz="4500">
                <a:solidFill>
                  <a:srgbClr val="FFFFFF"/>
                </a:solidFill>
              </a:rPr>
              <a:t>SSGC8807 </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pPr>
              <a:lnSpc>
                <a:spcPct val="90000"/>
              </a:lnSpc>
            </a:pPr>
            <a:r>
              <a:rPr lang="en-US" sz="1800" i="1">
                <a:solidFill>
                  <a:srgbClr val="FFFFFF"/>
                </a:solidFill>
              </a:rPr>
              <a:t>2. The Anatomy of a Research Article</a:t>
            </a:r>
          </a:p>
          <a:p>
            <a:pPr>
              <a:lnSpc>
                <a:spcPct val="90000"/>
              </a:lnSpc>
            </a:pPr>
            <a:endParaRPr lang="en-US" sz="1800" i="1">
              <a:solidFill>
                <a:srgbClr val="FFFFFF"/>
              </a:solidFill>
            </a:endParaRPr>
          </a:p>
          <a:p>
            <a:pPr>
              <a:lnSpc>
                <a:spcPct val="90000"/>
              </a:lnSpc>
            </a:pPr>
            <a:endParaRPr lang="en-US" sz="1800" i="1">
              <a:solidFill>
                <a:srgbClr val="FFFFFF"/>
              </a:solidFill>
            </a:endParaRPr>
          </a:p>
          <a:p>
            <a:pPr>
              <a:lnSpc>
                <a:spcPct val="90000"/>
              </a:lnSpc>
            </a:pPr>
            <a:r>
              <a:rPr lang="en-US" sz="1800" i="1">
                <a:solidFill>
                  <a:srgbClr val="FFFFFF"/>
                </a:solidFill>
              </a:rPr>
              <a:t>Richard Fitzgerald </a:t>
            </a:r>
            <a:endParaRPr lang="en-GB" sz="1800">
              <a:solidFill>
                <a:srgbClr val="FFFFFF"/>
              </a:solidFill>
              <a:effectLst/>
            </a:endParaRPr>
          </a:p>
        </p:txBody>
      </p:sp>
    </p:spTree>
    <p:extLst>
      <p:ext uri="{BB962C8B-B14F-4D97-AF65-F5344CB8AC3E}">
        <p14:creationId xmlns:p14="http://schemas.microsoft.com/office/powerpoint/2010/main" val="328602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137" y="187483"/>
            <a:ext cx="8229600" cy="687620"/>
          </a:xfrm>
        </p:spPr>
        <p:txBody>
          <a:bodyPr>
            <a:normAutofit fontScale="90000"/>
          </a:bodyPr>
          <a:lstStyle/>
          <a:p>
            <a:r>
              <a:rPr lang="en-US" sz="4000" dirty="0"/>
              <a:t>The “Introduction”</a:t>
            </a:r>
            <a:r>
              <a:rPr lang="en-US" dirty="0"/>
              <a:t> </a:t>
            </a:r>
          </a:p>
        </p:txBody>
      </p:sp>
      <p:sp>
        <p:nvSpPr>
          <p:cNvPr id="3" name="Content Placeholder 2"/>
          <p:cNvSpPr>
            <a:spLocks noGrp="1"/>
          </p:cNvSpPr>
          <p:nvPr>
            <p:ph idx="1"/>
          </p:nvPr>
        </p:nvSpPr>
        <p:spPr>
          <a:xfrm>
            <a:off x="457200" y="1152319"/>
            <a:ext cx="8229600" cy="5621104"/>
          </a:xfrm>
        </p:spPr>
        <p:txBody>
          <a:bodyPr>
            <a:normAutofit fontScale="70000" lnSpcReduction="20000"/>
          </a:bodyPr>
          <a:lstStyle/>
          <a:p>
            <a:r>
              <a:rPr lang="en-US" sz="2200" dirty="0"/>
              <a:t>Gives the context of the event and the paper. </a:t>
            </a:r>
          </a:p>
          <a:p>
            <a:r>
              <a:rPr lang="en-US" sz="2200" dirty="0"/>
              <a:t>Why would this be interesting to the academic reader?</a:t>
            </a:r>
          </a:p>
          <a:p>
            <a:endParaRPr lang="en-US" sz="1400" dirty="0"/>
          </a:p>
          <a:p>
            <a:pPr>
              <a:lnSpc>
                <a:spcPct val="120000"/>
              </a:lnSpc>
            </a:pPr>
            <a:r>
              <a:rPr lang="en-US" sz="2000" dirty="0">
                <a:latin typeface="Times New Roman" panose="02020603050405020304" pitchFamily="18" charset="0"/>
                <a:cs typeface="Times New Roman" panose="02020603050405020304" pitchFamily="18" charset="0"/>
              </a:rPr>
              <a:t>The rapid development of the Internet and social media technologies in China has expanded the means through which users can communicate and express opinions, including opinions critical of the government </a:t>
            </a:r>
            <a:r>
              <a:rPr lang="en-US" sz="2000" dirty="0">
                <a:highlight>
                  <a:srgbClr val="FFFF00"/>
                </a:highlight>
                <a:latin typeface="Times New Roman" panose="02020603050405020304" pitchFamily="18" charset="0"/>
                <a:cs typeface="Times New Roman" panose="02020603050405020304" pitchFamily="18" charset="0"/>
              </a:rPr>
              <a:t>(Yang, 2009). </a:t>
            </a:r>
            <a:r>
              <a:rPr lang="en-US" sz="2000" dirty="0">
                <a:latin typeface="Times New Roman" panose="02020603050405020304" pitchFamily="18" charset="0"/>
                <a:cs typeface="Times New Roman" panose="02020603050405020304" pitchFamily="18" charset="0"/>
              </a:rPr>
              <a:t>While some scholars believed that such development would transform the Chinese Internet into a relatively free and vibrant discursive space and virtual public sphere that facilitated critical discussion of social and political issues, formation of public opinions, and occasional collective mobilizations (Han, 2015; Lagerkvist, 2010; Montgomery et al., 2015; </a:t>
            </a:r>
            <a:r>
              <a:rPr lang="en-US" sz="2000" dirty="0" err="1">
                <a:latin typeface="Times New Roman" panose="02020603050405020304" pitchFamily="18" charset="0"/>
                <a:cs typeface="Times New Roman" panose="02020603050405020304" pitchFamily="18" charset="0"/>
              </a:rPr>
              <a:t>Su</a:t>
            </a:r>
            <a:r>
              <a:rPr lang="en-US" sz="2000" dirty="0">
                <a:latin typeface="Times New Roman" panose="02020603050405020304" pitchFamily="18" charset="0"/>
                <a:cs typeface="Times New Roman" panose="02020603050405020304" pitchFamily="18" charset="0"/>
              </a:rPr>
              <a:t>, 2016; Yang, 2003, 2009), this has increasingly shown to be more complicated as Chinese censorship has become increasingly effective </a:t>
            </a:r>
            <a:r>
              <a:rPr lang="en-US" sz="2000" dirty="0">
                <a:highlight>
                  <a:srgbClr val="FFFF00"/>
                </a:highlight>
                <a:latin typeface="Times New Roman" panose="02020603050405020304" pitchFamily="18" charset="0"/>
                <a:cs typeface="Times New Roman" panose="02020603050405020304" pitchFamily="18" charset="0"/>
              </a:rPr>
              <a:t>(Ju et al., 2019</a:t>
            </a:r>
            <a:r>
              <a:rPr lang="en-US" sz="2000" dirty="0">
                <a:latin typeface="Times New Roman" panose="02020603050405020304" pitchFamily="18" charset="0"/>
                <a:cs typeface="Times New Roman" panose="02020603050405020304" pitchFamily="18" charset="0"/>
              </a:rPr>
              <a:t>; MacKinnon, 2011; Sullivan, 2014). Within this context, </a:t>
            </a:r>
            <a:r>
              <a:rPr lang="en-US" sz="2000" i="1" dirty="0">
                <a:latin typeface="Times New Roman" panose="02020603050405020304" pitchFamily="18" charset="0"/>
                <a:cs typeface="Times New Roman" panose="02020603050405020304" pitchFamily="18" charset="0"/>
              </a:rPr>
              <a:t>Weibo</a:t>
            </a:r>
            <a:r>
              <a:rPr lang="en-US" sz="2000" dirty="0">
                <a:latin typeface="Times New Roman" panose="02020603050405020304" pitchFamily="18" charset="0"/>
                <a:cs typeface="Times New Roman" panose="02020603050405020304" pitchFamily="18" charset="0"/>
              </a:rPr>
              <a:t>, a microblogging service that was launched in 2009 and originally based on </a:t>
            </a:r>
            <a:r>
              <a:rPr lang="en-US" sz="2000" i="1" dirty="0">
                <a:latin typeface="Times New Roman" panose="02020603050405020304" pitchFamily="18" charset="0"/>
                <a:cs typeface="Times New Roman" panose="02020603050405020304" pitchFamily="18" charset="0"/>
              </a:rPr>
              <a:t>Twitter </a:t>
            </a:r>
            <a:r>
              <a:rPr lang="en-US" sz="2000" dirty="0">
                <a:latin typeface="Times New Roman" panose="02020603050405020304" pitchFamily="18" charset="0"/>
                <a:cs typeface="Times New Roman" panose="02020603050405020304" pitchFamily="18" charset="0"/>
              </a:rPr>
              <a:t>has continued to provide a distinct socio-political function and become one of the most powerful channels for the articulation of critical attitudes of socio-political issues. Along with </a:t>
            </a:r>
            <a:r>
              <a:rPr lang="en-US" sz="2000" i="1" dirty="0">
                <a:latin typeface="Times New Roman" panose="02020603050405020304" pitchFamily="18" charset="0"/>
                <a:cs typeface="Times New Roman" panose="02020603050405020304" pitchFamily="18" charset="0"/>
              </a:rPr>
              <a:t>WeChat </a:t>
            </a:r>
            <a:r>
              <a:rPr lang="en-US" sz="2000" dirty="0">
                <a:latin typeface="Times New Roman" panose="02020603050405020304" pitchFamily="18" charset="0"/>
                <a:cs typeface="Times New Roman" panose="02020603050405020304" pitchFamily="18" charset="0"/>
              </a:rPr>
              <a:t>and other popular social media apps that were originally based on existing apps like </a:t>
            </a:r>
            <a:r>
              <a:rPr lang="en-US" sz="2000" i="1" dirty="0">
                <a:latin typeface="Times New Roman" panose="02020603050405020304" pitchFamily="18" charset="0"/>
                <a:cs typeface="Times New Roman" panose="02020603050405020304" pitchFamily="18" charset="0"/>
              </a:rPr>
              <a:t>Twitter, Facebook, YouTube</a:t>
            </a:r>
            <a:r>
              <a:rPr lang="en-US" sz="2000" dirty="0">
                <a:latin typeface="Times New Roman" panose="02020603050405020304" pitchFamily="18" charset="0"/>
                <a:cs typeface="Times New Roman" panose="02020603050405020304" pitchFamily="18" charset="0"/>
              </a:rPr>
              <a:t>, and so on, </a:t>
            </a:r>
            <a:r>
              <a:rPr lang="en-US" sz="2000" i="1" dirty="0">
                <a:latin typeface="Times New Roman" panose="02020603050405020304" pitchFamily="18" charset="0"/>
                <a:cs typeface="Times New Roman" panose="02020603050405020304" pitchFamily="18" charset="0"/>
              </a:rPr>
              <a:t>Weibo </a:t>
            </a:r>
            <a:r>
              <a:rPr lang="en-US" sz="2000" dirty="0">
                <a:latin typeface="Times New Roman" panose="02020603050405020304" pitchFamily="18" charset="0"/>
                <a:cs typeface="Times New Roman" panose="02020603050405020304" pitchFamily="18" charset="0"/>
              </a:rPr>
              <a:t>has developed beyond the affordances of </a:t>
            </a:r>
            <a:r>
              <a:rPr lang="en-US" sz="2000" i="1" dirty="0">
                <a:latin typeface="Times New Roman" panose="02020603050405020304" pitchFamily="18" charset="0"/>
                <a:cs typeface="Times New Roman" panose="02020603050405020304" pitchFamily="18" charset="0"/>
              </a:rPr>
              <a:t>Twitter </a:t>
            </a:r>
            <a:r>
              <a:rPr lang="en-US" sz="2000" dirty="0">
                <a:latin typeface="Times New Roman" panose="02020603050405020304" pitchFamily="18" charset="0"/>
                <a:cs typeface="Times New Roman" panose="02020603050405020304" pitchFamily="18" charset="0"/>
              </a:rPr>
              <a:t>and now offers a range of technological features on top of the original design (</a:t>
            </a:r>
            <a:r>
              <a:rPr lang="en-US" sz="2000" dirty="0" err="1">
                <a:latin typeface="Times New Roman" panose="02020603050405020304" pitchFamily="18" charset="0"/>
                <a:cs typeface="Times New Roman" panose="02020603050405020304" pitchFamily="18" charset="0"/>
              </a:rPr>
              <a:t>Rauchfleisch</a:t>
            </a:r>
            <a:r>
              <a:rPr lang="en-US" sz="2000" dirty="0">
                <a:latin typeface="Times New Roman" panose="02020603050405020304" pitchFamily="18" charset="0"/>
                <a:cs typeface="Times New Roman" panose="02020603050405020304" pitchFamily="18" charset="0"/>
              </a:rPr>
              <a:t> and Schäfer, 2015; </a:t>
            </a:r>
            <a:r>
              <a:rPr lang="en-US" sz="2000" dirty="0">
                <a:highlight>
                  <a:srgbClr val="FFFF00"/>
                </a:highlight>
                <a:latin typeface="Times New Roman" panose="02020603050405020304" pitchFamily="18" charset="0"/>
                <a:cs typeface="Times New Roman" panose="02020603050405020304" pitchFamily="18" charset="0"/>
              </a:rPr>
              <a:t>Wu, 2018)</a:t>
            </a:r>
            <a:r>
              <a:rPr lang="en-US" sz="2000" dirty="0">
                <a:latin typeface="Times New Roman" panose="02020603050405020304" pitchFamily="18" charset="0"/>
                <a:cs typeface="Times New Roman" panose="02020603050405020304" pitchFamily="18" charset="0"/>
              </a:rPr>
              <a:t>. </a:t>
            </a:r>
          </a:p>
          <a:p>
            <a:pPr>
              <a:lnSpc>
                <a:spcPct val="120000"/>
              </a:lnSpc>
            </a:pPr>
            <a:endParaRPr lang="en-US" sz="2000" dirty="0">
              <a:latin typeface="Times New Roman" panose="02020603050405020304" pitchFamily="18" charset="0"/>
              <a:cs typeface="Times New Roman" panose="02020603050405020304" pitchFamily="18" charset="0"/>
            </a:endParaRPr>
          </a:p>
          <a:p>
            <a:pPr>
              <a:lnSpc>
                <a:spcPct val="120000"/>
              </a:lnSpc>
            </a:pPr>
            <a:r>
              <a:rPr lang="en-US" sz="2000" dirty="0">
                <a:latin typeface="Times New Roman" panose="02020603050405020304" pitchFamily="18" charset="0"/>
                <a:cs typeface="Times New Roman" panose="02020603050405020304" pitchFamily="18" charset="0"/>
              </a:rPr>
              <a:t>What do we want to convey – what is the hook?</a:t>
            </a:r>
            <a:endParaRPr lang="en-MO" sz="2000" dirty="0">
              <a:latin typeface="Times New Roman" panose="02020603050405020304" pitchFamily="18" charset="0"/>
              <a:cs typeface="Times New Roman" panose="02020603050405020304" pitchFamily="18" charset="0"/>
            </a:endParaRPr>
          </a:p>
          <a:p>
            <a:endParaRPr lang="en-US" sz="1200" dirty="0"/>
          </a:p>
          <a:p>
            <a:r>
              <a:rPr lang="en-US" sz="2400" i="1" dirty="0"/>
              <a:t>Censorship, its complicated.</a:t>
            </a:r>
          </a:p>
          <a:p>
            <a:r>
              <a:rPr lang="en-US" sz="2400" i="1" dirty="0"/>
              <a:t>The apps in the west are different from those in China </a:t>
            </a:r>
          </a:p>
          <a:p>
            <a:r>
              <a:rPr lang="en-US" sz="2400" i="1" dirty="0"/>
              <a:t>Technological affordances are different </a:t>
            </a:r>
          </a:p>
          <a:p>
            <a:r>
              <a:rPr lang="en-US" sz="2400" i="1" dirty="0"/>
              <a:t>Use is shaped by context and resources and is different. </a:t>
            </a:r>
          </a:p>
        </p:txBody>
      </p:sp>
      <p:sp>
        <p:nvSpPr>
          <p:cNvPr id="4" name="TextBox 3">
            <a:extLst>
              <a:ext uri="{FF2B5EF4-FFF2-40B4-BE49-F238E27FC236}">
                <a16:creationId xmlns:a16="http://schemas.microsoft.com/office/drawing/2014/main" id="{75949705-56D9-BC4D-A112-60B8550EA544}"/>
              </a:ext>
            </a:extLst>
          </p:cNvPr>
          <p:cNvSpPr txBox="1"/>
          <p:nvPr/>
        </p:nvSpPr>
        <p:spPr>
          <a:xfrm>
            <a:off x="6728204" y="1285506"/>
            <a:ext cx="1897533" cy="369332"/>
          </a:xfrm>
          <a:prstGeom prst="rect">
            <a:avLst/>
          </a:prstGeom>
          <a:noFill/>
        </p:spPr>
        <p:txBody>
          <a:bodyPr wrap="square" rtlCol="0">
            <a:spAutoFit/>
          </a:bodyPr>
          <a:lstStyle/>
          <a:p>
            <a:r>
              <a:rPr lang="en-US" dirty="0"/>
              <a:t>The Phenomenon </a:t>
            </a:r>
          </a:p>
        </p:txBody>
      </p:sp>
      <p:sp>
        <p:nvSpPr>
          <p:cNvPr id="5" name="Isosceles Triangle 13">
            <a:extLst>
              <a:ext uri="{FF2B5EF4-FFF2-40B4-BE49-F238E27FC236}">
                <a16:creationId xmlns:a16="http://schemas.microsoft.com/office/drawing/2014/main" id="{F6653301-A410-164F-B54A-F4ABACDBD814}"/>
              </a:ext>
            </a:extLst>
          </p:cNvPr>
          <p:cNvSpPr/>
          <p:nvPr/>
        </p:nvSpPr>
        <p:spPr>
          <a:xfrm rot="10800000">
            <a:off x="7181405" y="398171"/>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9D5E88-A375-5248-9B1E-4E887CA8017C}"/>
              </a:ext>
            </a:extLst>
          </p:cNvPr>
          <p:cNvSpPr txBox="1"/>
          <p:nvPr/>
        </p:nvSpPr>
        <p:spPr>
          <a:xfrm>
            <a:off x="7556938" y="592926"/>
            <a:ext cx="472965" cy="369332"/>
          </a:xfrm>
          <a:prstGeom prst="rect">
            <a:avLst/>
          </a:prstGeom>
          <a:noFill/>
        </p:spPr>
        <p:txBody>
          <a:bodyPr wrap="square" rtlCol="0">
            <a:spAutoFit/>
          </a:bodyPr>
          <a:lstStyle/>
          <a:p>
            <a:r>
              <a:rPr lang="en-US" dirty="0">
                <a:solidFill>
                  <a:srgbClr val="FF0000"/>
                </a:solidFill>
              </a:rPr>
              <a:t>1</a:t>
            </a:r>
          </a:p>
        </p:txBody>
      </p:sp>
    </p:spTree>
    <p:extLst>
      <p:ext uri="{BB962C8B-B14F-4D97-AF65-F5344CB8AC3E}">
        <p14:creationId xmlns:p14="http://schemas.microsoft.com/office/powerpoint/2010/main" val="61559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CBAC-7280-534D-99E1-81DD80E38E79}"/>
              </a:ext>
            </a:extLst>
          </p:cNvPr>
          <p:cNvSpPr>
            <a:spLocks noGrp="1"/>
          </p:cNvSpPr>
          <p:nvPr>
            <p:ph type="title"/>
          </p:nvPr>
        </p:nvSpPr>
        <p:spPr>
          <a:xfrm>
            <a:off x="264652" y="240743"/>
            <a:ext cx="7936648" cy="713091"/>
          </a:xfrm>
        </p:spPr>
        <p:txBody>
          <a:bodyPr>
            <a:normAutofit/>
          </a:bodyPr>
          <a:lstStyle/>
          <a:p>
            <a:r>
              <a:rPr lang="en-US" sz="2800" dirty="0"/>
              <a:t>The “</a:t>
            </a:r>
            <a:r>
              <a:rPr lang="en-MO" sz="2800"/>
              <a:t>Literature Review</a:t>
            </a:r>
            <a:r>
              <a:rPr lang="en-US" sz="2800" dirty="0"/>
              <a:t>”</a:t>
            </a:r>
            <a:r>
              <a:rPr lang="en-MO" sz="2800"/>
              <a:t> </a:t>
            </a:r>
            <a:endParaRPr lang="en-MO" sz="2800" dirty="0"/>
          </a:p>
        </p:txBody>
      </p:sp>
      <p:sp>
        <p:nvSpPr>
          <p:cNvPr id="3" name="Content Placeholder 2">
            <a:extLst>
              <a:ext uri="{FF2B5EF4-FFF2-40B4-BE49-F238E27FC236}">
                <a16:creationId xmlns:a16="http://schemas.microsoft.com/office/drawing/2014/main" id="{EF5CE4A5-157D-0E4D-B4C3-E1A8F12DF779}"/>
              </a:ext>
            </a:extLst>
          </p:cNvPr>
          <p:cNvSpPr>
            <a:spLocks noGrp="1"/>
          </p:cNvSpPr>
          <p:nvPr>
            <p:ph idx="1"/>
          </p:nvPr>
        </p:nvSpPr>
        <p:spPr>
          <a:xfrm>
            <a:off x="183931" y="1165390"/>
            <a:ext cx="6090745" cy="5165724"/>
          </a:xfrm>
        </p:spPr>
        <p:txBody>
          <a:bodyPr>
            <a:normAutofit fontScale="47500" lnSpcReduction="20000"/>
          </a:bodyPr>
          <a:lstStyle/>
          <a:p>
            <a:r>
              <a:rPr lang="en-US" sz="2500" b="1" dirty="0">
                <a:solidFill>
                  <a:srgbClr val="FF0000"/>
                </a:solidFill>
              </a:rPr>
              <a:t>Censorship and counter-censorship – </a:t>
            </a:r>
            <a:r>
              <a:rPr lang="en-US" sz="2500" b="1" i="1" dirty="0">
                <a:solidFill>
                  <a:srgbClr val="FF0000"/>
                </a:solidFill>
              </a:rPr>
              <a:t>Previous research on censorship and what they got wrong </a:t>
            </a:r>
          </a:p>
          <a:p>
            <a:endParaRPr lang="en-US" sz="2500" b="1" i="1" dirty="0"/>
          </a:p>
          <a:p>
            <a:r>
              <a:rPr lang="en-US" sz="2500" dirty="0">
                <a:latin typeface="Times New Roman" panose="02020603050405020304" pitchFamily="18" charset="0"/>
                <a:cs typeface="Times New Roman" panose="02020603050405020304" pitchFamily="18" charset="0"/>
              </a:rPr>
              <a:t>Censorship in China has been a recurring theme in Western coverage of the country and regarded as an increasing practice of Chinese government information control (Yang, 2016). Internet censorship constitutes an indispensable part of the Chinese media land- scape where censoring through surveillance mechanisms blocks foreign websites like </a:t>
            </a:r>
            <a:r>
              <a:rPr lang="en-US" sz="2500" i="1" dirty="0">
                <a:latin typeface="Times New Roman" panose="02020603050405020304" pitchFamily="18" charset="0"/>
                <a:cs typeface="Times New Roman" panose="02020603050405020304" pitchFamily="18" charset="0"/>
              </a:rPr>
              <a:t>Twitter, Facebook </a:t>
            </a:r>
            <a:r>
              <a:rPr lang="en-US" sz="2500" dirty="0">
                <a:latin typeface="Times New Roman" panose="02020603050405020304" pitchFamily="18" charset="0"/>
                <a:cs typeface="Times New Roman" panose="02020603050405020304" pitchFamily="18" charset="0"/>
              </a:rPr>
              <a:t>and </a:t>
            </a:r>
            <a:r>
              <a:rPr lang="en-US" sz="2500" i="1" dirty="0">
                <a:latin typeface="Times New Roman" panose="02020603050405020304" pitchFamily="18" charset="0"/>
                <a:cs typeface="Times New Roman" panose="02020603050405020304" pitchFamily="18" charset="0"/>
              </a:rPr>
              <a:t>Google</a:t>
            </a:r>
            <a:r>
              <a:rPr lang="en-US" sz="2500" dirty="0">
                <a:latin typeface="Times New Roman" panose="02020603050405020304" pitchFamily="18" charset="0"/>
                <a:cs typeface="Times New Roman" panose="02020603050405020304" pitchFamily="18" charset="0"/>
              </a:rPr>
              <a:t>, and monitors, filters and deletes content that is deemed politically sensitive. Chinese Internet censorship practices are done both through software technologies and human power. Software technologies mainly refer to blocking certain websites and keyword filtering which stops users from posting verbal texts that contain banned words or expressions. However, human power censoring refers to parties acting putatively ‘on the government’s behalf’ at the central, provincial and local governmental levels including Internet police who physically examine and delete online content.</a:t>
            </a:r>
            <a:endParaRPr lang="en-MO" sz="2500" dirty="0">
              <a:latin typeface="Times New Roman" panose="02020603050405020304" pitchFamily="18" charset="0"/>
              <a:cs typeface="Times New Roman" panose="02020603050405020304" pitchFamily="18" charset="0"/>
            </a:endParaRPr>
          </a:p>
          <a:p>
            <a:endParaRPr lang="en-US" sz="2500" b="1" dirty="0"/>
          </a:p>
          <a:p>
            <a:r>
              <a:rPr lang="en-US" sz="2500" b="1" dirty="0">
                <a:solidFill>
                  <a:srgbClr val="FF0000"/>
                </a:solidFill>
              </a:rPr>
              <a:t>Rethinking the dichotomy of ‘control and resistance’ </a:t>
            </a:r>
            <a:r>
              <a:rPr lang="en-US" sz="2500" b="1" i="1" dirty="0">
                <a:solidFill>
                  <a:srgbClr val="FF0000"/>
                </a:solidFill>
              </a:rPr>
              <a:t>Where people get it right and where we contribute</a:t>
            </a:r>
          </a:p>
          <a:p>
            <a:endParaRPr lang="en-US" sz="2500" b="1" i="1" dirty="0"/>
          </a:p>
          <a:p>
            <a:r>
              <a:rPr lang="en-US" sz="2500" dirty="0">
                <a:latin typeface="Times New Roman" panose="02020603050405020304" pitchFamily="18" charset="0"/>
                <a:cs typeface="Times New Roman" panose="02020603050405020304" pitchFamily="18" charset="0"/>
              </a:rPr>
              <a:t>Besides highlighting the creative ways users attempt to circumvent censorship, these studies also show that forms of resistance and control do not stand still but evolve in tandem with users’ creativity in design along with new censorship technologies and political initiatives. At the heart of these studies is the creativity of the users in terms of technology, culture and language to create a multimodal form of communication where the expression of something seemingly benign hides the act of political criticism. Building upon this previous research, the analysis below examines further the discursive forms that Chinese social media users draw upon through technology and shared linguistic and cultural resources to express political criticism during a major disaster as it unfolds and local government attempts to censor critical social media. </a:t>
            </a:r>
            <a:endParaRPr lang="en-MO" sz="2500" b="1" dirty="0">
              <a:latin typeface="Times New Roman" panose="02020603050405020304" pitchFamily="18" charset="0"/>
              <a:cs typeface="Times New Roman" panose="02020603050405020304" pitchFamily="18" charset="0"/>
            </a:endParaRPr>
          </a:p>
          <a:p>
            <a:endParaRPr lang="en-MO" b="1" dirty="0"/>
          </a:p>
          <a:p>
            <a:endParaRPr lang="en-MO" dirty="0"/>
          </a:p>
        </p:txBody>
      </p:sp>
      <p:sp>
        <p:nvSpPr>
          <p:cNvPr id="4" name="Triangle 3">
            <a:extLst>
              <a:ext uri="{FF2B5EF4-FFF2-40B4-BE49-F238E27FC236}">
                <a16:creationId xmlns:a16="http://schemas.microsoft.com/office/drawing/2014/main" id="{377A73BD-D7B2-8B4B-A6A8-0CD865EF775D}"/>
              </a:ext>
            </a:extLst>
          </p:cNvPr>
          <p:cNvSpPr/>
          <p:nvPr/>
        </p:nvSpPr>
        <p:spPr>
          <a:xfrm rot="10800000">
            <a:off x="7006431" y="3651519"/>
            <a:ext cx="1387417" cy="1387736"/>
          </a:xfrm>
          <a:prstGeom prst="triangle">
            <a:avLst>
              <a:gd name="adj" fmla="val 4679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O"/>
          </a:p>
        </p:txBody>
      </p:sp>
      <p:sp>
        <p:nvSpPr>
          <p:cNvPr id="5" name="Triangle 4">
            <a:extLst>
              <a:ext uri="{FF2B5EF4-FFF2-40B4-BE49-F238E27FC236}">
                <a16:creationId xmlns:a16="http://schemas.microsoft.com/office/drawing/2014/main" id="{1A088447-EC47-7D49-A6C9-799C05EF63EC}"/>
              </a:ext>
            </a:extLst>
          </p:cNvPr>
          <p:cNvSpPr/>
          <p:nvPr/>
        </p:nvSpPr>
        <p:spPr>
          <a:xfrm rot="10800000">
            <a:off x="7006431" y="5112620"/>
            <a:ext cx="1416321" cy="120238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O"/>
          </a:p>
        </p:txBody>
      </p:sp>
      <p:sp>
        <p:nvSpPr>
          <p:cNvPr id="6" name="TextBox 5">
            <a:extLst>
              <a:ext uri="{FF2B5EF4-FFF2-40B4-BE49-F238E27FC236}">
                <a16:creationId xmlns:a16="http://schemas.microsoft.com/office/drawing/2014/main" id="{141396E1-B13C-FF4A-856B-D7DA4CA70A4E}"/>
              </a:ext>
            </a:extLst>
          </p:cNvPr>
          <p:cNvSpPr txBox="1"/>
          <p:nvPr/>
        </p:nvSpPr>
        <p:spPr>
          <a:xfrm>
            <a:off x="6851428" y="1212202"/>
            <a:ext cx="1697421" cy="646331"/>
          </a:xfrm>
          <a:prstGeom prst="rect">
            <a:avLst/>
          </a:prstGeom>
          <a:noFill/>
        </p:spPr>
        <p:txBody>
          <a:bodyPr wrap="square" rtlCol="0">
            <a:spAutoFit/>
          </a:bodyPr>
          <a:lstStyle/>
          <a:p>
            <a:r>
              <a:rPr lang="en-MO" dirty="0"/>
              <a:t>All the possible literature</a:t>
            </a:r>
          </a:p>
        </p:txBody>
      </p:sp>
      <p:sp>
        <p:nvSpPr>
          <p:cNvPr id="8" name="Down Arrow 7">
            <a:extLst>
              <a:ext uri="{FF2B5EF4-FFF2-40B4-BE49-F238E27FC236}">
                <a16:creationId xmlns:a16="http://schemas.microsoft.com/office/drawing/2014/main" id="{FD0ABA3B-4CDE-C649-A750-6866C64E60A4}"/>
              </a:ext>
            </a:extLst>
          </p:cNvPr>
          <p:cNvSpPr/>
          <p:nvPr/>
        </p:nvSpPr>
        <p:spPr>
          <a:xfrm>
            <a:off x="7501180" y="3511407"/>
            <a:ext cx="484632" cy="145988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O" dirty="0">
              <a:solidFill>
                <a:srgbClr val="FF0000"/>
              </a:solidFill>
              <a:highlight>
                <a:srgbClr val="FFFF00"/>
              </a:highlight>
            </a:endParaRPr>
          </a:p>
        </p:txBody>
      </p:sp>
      <p:pic>
        <p:nvPicPr>
          <p:cNvPr id="10" name="Picture 9" descr="A person riding a horse&#10;&#10;Description automatically generated with low confidence">
            <a:extLst>
              <a:ext uri="{FF2B5EF4-FFF2-40B4-BE49-F238E27FC236}">
                <a16:creationId xmlns:a16="http://schemas.microsoft.com/office/drawing/2014/main" id="{74235FBC-F8B0-3748-9BDE-F0A0CF76CBF4}"/>
              </a:ext>
            </a:extLst>
          </p:cNvPr>
          <p:cNvPicPr>
            <a:picLocks noChangeAspect="1"/>
          </p:cNvPicPr>
          <p:nvPr/>
        </p:nvPicPr>
        <p:blipFill>
          <a:blip r:embed="rId2"/>
          <a:stretch>
            <a:fillRect/>
          </a:stretch>
        </p:blipFill>
        <p:spPr>
          <a:xfrm>
            <a:off x="6634910" y="1985870"/>
            <a:ext cx="2159362" cy="1441176"/>
          </a:xfrm>
          <a:prstGeom prst="rect">
            <a:avLst/>
          </a:prstGeom>
        </p:spPr>
      </p:pic>
      <p:sp>
        <p:nvSpPr>
          <p:cNvPr id="11" name="Down Arrow 10">
            <a:extLst>
              <a:ext uri="{FF2B5EF4-FFF2-40B4-BE49-F238E27FC236}">
                <a16:creationId xmlns:a16="http://schemas.microsoft.com/office/drawing/2014/main" id="{6EFC4334-9255-384B-95A4-14EFA4745478}"/>
              </a:ext>
            </a:extLst>
          </p:cNvPr>
          <p:cNvSpPr/>
          <p:nvPr/>
        </p:nvSpPr>
        <p:spPr>
          <a:xfrm>
            <a:off x="7501180" y="5002002"/>
            <a:ext cx="484632" cy="132430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O"/>
          </a:p>
        </p:txBody>
      </p:sp>
      <p:sp>
        <p:nvSpPr>
          <p:cNvPr id="12" name="TextBox 11">
            <a:extLst>
              <a:ext uri="{FF2B5EF4-FFF2-40B4-BE49-F238E27FC236}">
                <a16:creationId xmlns:a16="http://schemas.microsoft.com/office/drawing/2014/main" id="{7908A3E5-A83F-1645-B13F-B0EB8684AF03}"/>
              </a:ext>
            </a:extLst>
          </p:cNvPr>
          <p:cNvSpPr txBox="1"/>
          <p:nvPr/>
        </p:nvSpPr>
        <p:spPr>
          <a:xfrm>
            <a:off x="4572000" y="6285665"/>
            <a:ext cx="4257004" cy="369332"/>
          </a:xfrm>
          <a:prstGeom prst="rect">
            <a:avLst/>
          </a:prstGeom>
          <a:noFill/>
        </p:spPr>
        <p:txBody>
          <a:bodyPr wrap="square" rtlCol="0">
            <a:spAutoFit/>
          </a:bodyPr>
          <a:lstStyle/>
          <a:p>
            <a:r>
              <a:rPr lang="en-GB" dirty="0" err="1"/>
              <a:t>Whe</a:t>
            </a:r>
            <a:r>
              <a:rPr lang="en-MO" dirty="0"/>
              <a:t>re we want </a:t>
            </a:r>
            <a:r>
              <a:rPr lang="en-MO" i="1" dirty="0"/>
              <a:t>the reader </a:t>
            </a:r>
            <a:r>
              <a:rPr lang="en-MO" dirty="0"/>
              <a:t>to end up</a:t>
            </a:r>
          </a:p>
        </p:txBody>
      </p:sp>
      <p:sp>
        <p:nvSpPr>
          <p:cNvPr id="13" name="Isosceles Triangle 13">
            <a:extLst>
              <a:ext uri="{FF2B5EF4-FFF2-40B4-BE49-F238E27FC236}">
                <a16:creationId xmlns:a16="http://schemas.microsoft.com/office/drawing/2014/main" id="{3F172510-1179-5C41-8A96-F48267AA832E}"/>
              </a:ext>
            </a:extLst>
          </p:cNvPr>
          <p:cNvSpPr/>
          <p:nvPr/>
        </p:nvSpPr>
        <p:spPr>
          <a:xfrm rot="10800000">
            <a:off x="7140596" y="314107"/>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28CC5AB-E77A-4A4F-B06A-59904A07D493}"/>
              </a:ext>
            </a:extLst>
          </p:cNvPr>
          <p:cNvSpPr txBox="1"/>
          <p:nvPr/>
        </p:nvSpPr>
        <p:spPr>
          <a:xfrm>
            <a:off x="7544822" y="439532"/>
            <a:ext cx="339537" cy="369332"/>
          </a:xfrm>
          <a:prstGeom prst="rect">
            <a:avLst/>
          </a:prstGeom>
          <a:noFill/>
        </p:spPr>
        <p:txBody>
          <a:bodyPr wrap="square" rtlCol="0">
            <a:spAutoFit/>
          </a:bodyPr>
          <a:lstStyle/>
          <a:p>
            <a:r>
              <a:rPr lang="en-US" dirty="0">
                <a:solidFill>
                  <a:srgbClr val="FF0000"/>
                </a:solidFill>
              </a:rPr>
              <a:t>2</a:t>
            </a:r>
          </a:p>
        </p:txBody>
      </p:sp>
      <p:sp>
        <p:nvSpPr>
          <p:cNvPr id="9" name="TextBox 8">
            <a:extLst>
              <a:ext uri="{FF2B5EF4-FFF2-40B4-BE49-F238E27FC236}">
                <a16:creationId xmlns:a16="http://schemas.microsoft.com/office/drawing/2014/main" id="{BCEE62EB-8AFC-A342-B9A2-D3AC1D4441F9}"/>
              </a:ext>
            </a:extLst>
          </p:cNvPr>
          <p:cNvSpPr txBox="1"/>
          <p:nvPr/>
        </p:nvSpPr>
        <p:spPr>
          <a:xfrm>
            <a:off x="7588469" y="3748252"/>
            <a:ext cx="397343" cy="369332"/>
          </a:xfrm>
          <a:prstGeom prst="rect">
            <a:avLst/>
          </a:prstGeom>
          <a:noFill/>
        </p:spPr>
        <p:txBody>
          <a:bodyPr wrap="square" rtlCol="0">
            <a:spAutoFit/>
          </a:bodyPr>
          <a:lstStyle/>
          <a:p>
            <a:r>
              <a:rPr lang="en-US" dirty="0">
                <a:solidFill>
                  <a:srgbClr val="FF0000"/>
                </a:solidFill>
              </a:rPr>
              <a:t>A</a:t>
            </a:r>
          </a:p>
        </p:txBody>
      </p:sp>
      <p:sp>
        <p:nvSpPr>
          <p:cNvPr id="14" name="TextBox 13">
            <a:extLst>
              <a:ext uri="{FF2B5EF4-FFF2-40B4-BE49-F238E27FC236}">
                <a16:creationId xmlns:a16="http://schemas.microsoft.com/office/drawing/2014/main" id="{3BA9F9B5-87EF-DA49-9782-878C47AB8DFB}"/>
              </a:ext>
            </a:extLst>
          </p:cNvPr>
          <p:cNvSpPr txBox="1"/>
          <p:nvPr/>
        </p:nvSpPr>
        <p:spPr>
          <a:xfrm>
            <a:off x="7629708" y="5112620"/>
            <a:ext cx="314864" cy="369332"/>
          </a:xfrm>
          <a:prstGeom prst="rect">
            <a:avLst/>
          </a:prstGeom>
          <a:noFill/>
        </p:spPr>
        <p:txBody>
          <a:bodyPr wrap="square" rtlCol="0">
            <a:spAutoFit/>
          </a:bodyPr>
          <a:lstStyle/>
          <a:p>
            <a:r>
              <a:rPr lang="en-US" dirty="0">
                <a:solidFill>
                  <a:srgbClr val="FF0000"/>
                </a:solidFill>
              </a:rPr>
              <a:t>B</a:t>
            </a:r>
          </a:p>
        </p:txBody>
      </p:sp>
    </p:spTree>
    <p:extLst>
      <p:ext uri="{BB962C8B-B14F-4D97-AF65-F5344CB8AC3E}">
        <p14:creationId xmlns:p14="http://schemas.microsoft.com/office/powerpoint/2010/main" val="131097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“Data and Method”</a:t>
            </a:r>
          </a:p>
        </p:txBody>
      </p:sp>
      <p:sp>
        <p:nvSpPr>
          <p:cNvPr id="3" name="Content Placeholder 2"/>
          <p:cNvSpPr>
            <a:spLocks noGrp="1"/>
          </p:cNvSpPr>
          <p:nvPr>
            <p:ph idx="1"/>
          </p:nvPr>
        </p:nvSpPr>
        <p:spPr>
          <a:xfrm>
            <a:off x="457200" y="1492468"/>
            <a:ext cx="8229600" cy="4905703"/>
          </a:xfrm>
        </p:spPr>
        <p:txBody>
          <a:bodyPr>
            <a:normAutofit fontScale="25000" lnSpcReduction="20000"/>
          </a:bodyPr>
          <a:lstStyle/>
          <a:p>
            <a:r>
              <a:rPr lang="en-US" sz="4800" b="1" dirty="0">
                <a:solidFill>
                  <a:srgbClr val="FF0000"/>
                </a:solidFill>
                <a:latin typeface="Times New Roman" panose="02020603050405020304" pitchFamily="18" charset="0"/>
                <a:cs typeface="Times New Roman" panose="02020603050405020304" pitchFamily="18" charset="0"/>
              </a:rPr>
              <a:t>The Event</a:t>
            </a:r>
          </a:p>
          <a:p>
            <a:r>
              <a:rPr lang="en-US" sz="4800" dirty="0">
                <a:latin typeface="Times New Roman" panose="02020603050405020304" pitchFamily="18" charset="0"/>
                <a:cs typeface="Times New Roman" panose="02020603050405020304" pitchFamily="18" charset="0"/>
              </a:rPr>
              <a:t>On the midnight of 12 August 2015, a series of massive blasts took place in the chemical storage warehouses located in Tianjin (a major port city close to Beijing). The blasts, according to Chinese official reports, killed 173 people and injured nearly 800, and</a:t>
            </a:r>
            <a:r>
              <a:rPr lang="en-MO" sz="4800" dirty="0">
                <a:latin typeface="Times New Roman" panose="02020603050405020304" pitchFamily="18" charset="0"/>
                <a:cs typeface="Times New Roman" panose="02020603050405020304" pitchFamily="18" charset="0"/>
              </a:rPr>
              <a:t> </a:t>
            </a:r>
            <a:r>
              <a:rPr lang="en-US" sz="4800" dirty="0">
                <a:latin typeface="Times New Roman" panose="02020603050405020304" pitchFamily="18" charset="0"/>
                <a:cs typeface="Times New Roman" panose="02020603050405020304" pitchFamily="18" charset="0"/>
              </a:rPr>
              <a:t>caused heavy economic loss and unknown environmental effects. This accident is documented as one of the most serious industrial accidents since the founding of the PRC in 1949.</a:t>
            </a:r>
          </a:p>
          <a:p>
            <a:endParaRPr lang="en-US" sz="4800" dirty="0">
              <a:latin typeface="Times New Roman" panose="02020603050405020304" pitchFamily="18" charset="0"/>
              <a:cs typeface="Times New Roman" panose="02020603050405020304" pitchFamily="18" charset="0"/>
            </a:endParaRPr>
          </a:p>
          <a:p>
            <a:endParaRPr lang="en-US" sz="4800" dirty="0">
              <a:latin typeface="Times New Roman" panose="02020603050405020304" pitchFamily="18" charset="0"/>
              <a:cs typeface="Times New Roman" panose="02020603050405020304" pitchFamily="18" charset="0"/>
            </a:endParaRPr>
          </a:p>
          <a:p>
            <a:r>
              <a:rPr lang="en-US" sz="4800" b="1" dirty="0">
                <a:solidFill>
                  <a:srgbClr val="FF0000"/>
                </a:solidFill>
                <a:latin typeface="Times New Roman" panose="02020603050405020304" pitchFamily="18" charset="0"/>
                <a:cs typeface="Times New Roman" panose="02020603050405020304" pitchFamily="18" charset="0"/>
              </a:rPr>
              <a:t>Data collection</a:t>
            </a:r>
          </a:p>
          <a:p>
            <a:r>
              <a:rPr lang="en-US" sz="4800" dirty="0">
                <a:latin typeface="Times New Roman" panose="02020603050405020304" pitchFamily="18" charset="0"/>
                <a:cs typeface="Times New Roman" panose="02020603050405020304" pitchFamily="18" charset="0"/>
              </a:rPr>
              <a:t> The data for the study are 1322 posts containing the keyword ‘Tianjin Explosions’ collected from </a:t>
            </a:r>
            <a:r>
              <a:rPr lang="en-US" sz="4800" i="1" dirty="0">
                <a:latin typeface="Times New Roman" panose="02020603050405020304" pitchFamily="18" charset="0"/>
                <a:cs typeface="Times New Roman" panose="02020603050405020304" pitchFamily="18" charset="0"/>
              </a:rPr>
              <a:t>Weibo </a:t>
            </a:r>
            <a:r>
              <a:rPr lang="en-US" sz="4800" dirty="0">
                <a:latin typeface="Times New Roman" panose="02020603050405020304" pitchFamily="18" charset="0"/>
                <a:cs typeface="Times New Roman" panose="02020603050405020304" pitchFamily="18" charset="0"/>
              </a:rPr>
              <a:t>between 23:00 on 12 August (when the accident occurred) and 24:00 on 20 August 2015 (when the situation was under control). This dataset first cap- </a:t>
            </a:r>
            <a:r>
              <a:rPr lang="en-US" sz="4800" dirty="0" err="1">
                <a:latin typeface="Times New Roman" panose="02020603050405020304" pitchFamily="18" charset="0"/>
                <a:cs typeface="Times New Roman" panose="02020603050405020304" pitchFamily="18" charset="0"/>
              </a:rPr>
              <a:t>tures</a:t>
            </a:r>
            <a:r>
              <a:rPr lang="en-US" sz="4800" dirty="0">
                <a:latin typeface="Times New Roman" panose="02020603050405020304" pitchFamily="18" charset="0"/>
                <a:cs typeface="Times New Roman" panose="02020603050405020304" pitchFamily="18" charset="0"/>
              </a:rPr>
              <a:t> </a:t>
            </a:r>
            <a:r>
              <a:rPr lang="en-US" sz="4800" i="1" dirty="0">
                <a:latin typeface="Times New Roman" panose="02020603050405020304" pitchFamily="18" charset="0"/>
                <a:cs typeface="Times New Roman" panose="02020603050405020304" pitchFamily="18" charset="0"/>
              </a:rPr>
              <a:t>Weibo </a:t>
            </a:r>
            <a:r>
              <a:rPr lang="en-US" sz="4800" dirty="0">
                <a:latin typeface="Times New Roman" panose="02020603050405020304" pitchFamily="18" charset="0"/>
                <a:cs typeface="Times New Roman" panose="02020603050405020304" pitchFamily="18" charset="0"/>
              </a:rPr>
              <a:t>users’ general reaction to the Tianjin accident and a picture of the digital scene a week later. The selected examples have been translated into English for this study and due to ethical concerns, pixilation is used to blur out the names and features of the authors of the selected examples.</a:t>
            </a:r>
          </a:p>
          <a:p>
            <a:endParaRPr lang="en-MO" sz="4800" dirty="0">
              <a:latin typeface="Times New Roman" panose="02020603050405020304" pitchFamily="18" charset="0"/>
              <a:cs typeface="Times New Roman" panose="02020603050405020304" pitchFamily="18" charset="0"/>
            </a:endParaRPr>
          </a:p>
          <a:p>
            <a:r>
              <a:rPr lang="en-US" sz="4800" b="1" dirty="0">
                <a:solidFill>
                  <a:srgbClr val="FF0000"/>
                </a:solidFill>
                <a:latin typeface="Times New Roman" panose="02020603050405020304" pitchFamily="18" charset="0"/>
                <a:cs typeface="Times New Roman" panose="02020603050405020304" pitchFamily="18" charset="0"/>
              </a:rPr>
              <a:t>Description of the data and event </a:t>
            </a:r>
          </a:p>
          <a:p>
            <a:r>
              <a:rPr lang="en-US" sz="4800" dirty="0">
                <a:latin typeface="Times New Roman" panose="02020603050405020304" pitchFamily="18" charset="0"/>
                <a:cs typeface="Times New Roman" panose="02020603050405020304" pitchFamily="18" charset="0"/>
              </a:rPr>
              <a:t>….Meanwhile, slow reactions from the Tianjin government and local mainstream media meant that the official response was largely absent in the immediate aftermath of the explosions. This ‘liminal zone’ (Fitzgerald and Evans, 2018) was filled with speculations regarding the casualties, the truth behind the tragedy, and criticism of the local government and official media that went viral before targeted forms of censorship were imposed by the authorities. </a:t>
            </a:r>
          </a:p>
          <a:p>
            <a:endParaRPr lang="en-MO" sz="4800" dirty="0">
              <a:latin typeface="Times New Roman" panose="02020603050405020304" pitchFamily="18" charset="0"/>
              <a:cs typeface="Times New Roman" panose="02020603050405020304" pitchFamily="18" charset="0"/>
            </a:endParaRPr>
          </a:p>
          <a:p>
            <a:r>
              <a:rPr lang="en-US" sz="4800" b="1" dirty="0">
                <a:solidFill>
                  <a:srgbClr val="FF0000"/>
                </a:solidFill>
                <a:latin typeface="Times New Roman" panose="02020603050405020304" pitchFamily="18" charset="0"/>
                <a:cs typeface="Times New Roman" panose="02020603050405020304" pitchFamily="18" charset="0"/>
              </a:rPr>
              <a:t>Actual data </a:t>
            </a:r>
          </a:p>
          <a:p>
            <a:r>
              <a:rPr lang="en-US" sz="4800" dirty="0">
                <a:latin typeface="Times New Roman" panose="02020603050405020304" pitchFamily="18" charset="0"/>
                <a:cs typeface="Times New Roman" panose="02020603050405020304" pitchFamily="18" charset="0"/>
              </a:rPr>
              <a:t>Against this backdrop, users creatively drew upon technological and cultural affordances to keep their comments digitally alive. In terms of technical tactics, users took advantage of the immediacy and ephemeral nature of social media by posting and sharing one step ahead of the censorship, creating different hashtags such as ‘Tianjin explosions’ to replace the old one, as well as converted verbal texts into pictures (such as screenshots of microblogs posted by other users) that can be embedded in a microblog without being detected by the censors. Along with these technological means and affordances, Chinese culture and language have provided resources for social media users to express political criticism through seemingly benign posts as well as posts which ostensibly support the government….</a:t>
            </a:r>
            <a:r>
              <a:rPr lang="en-US" dirty="0"/>
              <a:t> </a:t>
            </a:r>
            <a:endParaRPr lang="en-MO" dirty="0"/>
          </a:p>
          <a:p>
            <a:endParaRPr lang="en-US" dirty="0"/>
          </a:p>
        </p:txBody>
      </p:sp>
      <p:sp>
        <p:nvSpPr>
          <p:cNvPr id="4" name="Isosceles Triangle 13">
            <a:extLst>
              <a:ext uri="{FF2B5EF4-FFF2-40B4-BE49-F238E27FC236}">
                <a16:creationId xmlns:a16="http://schemas.microsoft.com/office/drawing/2014/main" id="{40A7B7E7-1AB7-CD4A-9943-B48600CF13B7}"/>
              </a:ext>
            </a:extLst>
          </p:cNvPr>
          <p:cNvSpPr/>
          <p:nvPr/>
        </p:nvSpPr>
        <p:spPr>
          <a:xfrm rot="10800000">
            <a:off x="7181405" y="398171"/>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A71E12-5388-B442-BA4F-06306B22A4E3}"/>
              </a:ext>
            </a:extLst>
          </p:cNvPr>
          <p:cNvSpPr txBox="1"/>
          <p:nvPr/>
        </p:nvSpPr>
        <p:spPr>
          <a:xfrm>
            <a:off x="7588469" y="578068"/>
            <a:ext cx="462455" cy="369332"/>
          </a:xfrm>
          <a:prstGeom prst="rect">
            <a:avLst/>
          </a:prstGeom>
          <a:noFill/>
        </p:spPr>
        <p:txBody>
          <a:bodyPr wrap="square" rtlCol="0">
            <a:spAutoFit/>
          </a:bodyPr>
          <a:lstStyle/>
          <a:p>
            <a:r>
              <a:rPr lang="en-US" dirty="0">
                <a:solidFill>
                  <a:srgbClr val="FF0000"/>
                </a:solidFill>
              </a:rPr>
              <a:t>3</a:t>
            </a:r>
          </a:p>
        </p:txBody>
      </p:sp>
    </p:spTree>
    <p:extLst>
      <p:ext uri="{BB962C8B-B14F-4D97-AF65-F5344CB8AC3E}">
        <p14:creationId xmlns:p14="http://schemas.microsoft.com/office/powerpoint/2010/main" val="1012134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107" y="84082"/>
            <a:ext cx="8229600" cy="976204"/>
          </a:xfrm>
        </p:spPr>
        <p:txBody>
          <a:bodyPr>
            <a:normAutofit/>
          </a:bodyPr>
          <a:lstStyle/>
          <a:p>
            <a:r>
              <a:rPr lang="en-US" sz="2700" dirty="0"/>
              <a:t>The “Analysis” </a:t>
            </a:r>
            <a:r>
              <a:rPr lang="mr-IN" sz="2700" dirty="0"/>
              <a:t>–</a:t>
            </a:r>
            <a:r>
              <a:rPr lang="en-US" sz="2700" dirty="0"/>
              <a:t> applying the rule of 3s</a:t>
            </a:r>
            <a:endParaRPr lang="en-US" i="1" dirty="0"/>
          </a:p>
        </p:txBody>
      </p:sp>
      <p:sp>
        <p:nvSpPr>
          <p:cNvPr id="3" name="Content Placeholder 2"/>
          <p:cNvSpPr>
            <a:spLocks noGrp="1"/>
          </p:cNvSpPr>
          <p:nvPr>
            <p:ph idx="1"/>
          </p:nvPr>
        </p:nvSpPr>
        <p:spPr>
          <a:xfrm>
            <a:off x="405107" y="916016"/>
            <a:ext cx="8229600" cy="5542591"/>
          </a:xfrm>
        </p:spPr>
        <p:txBody>
          <a:bodyPr>
            <a:normAutofit lnSpcReduction="10000"/>
          </a:bodyPr>
          <a:lstStyle/>
          <a:p>
            <a:pPr marL="0" indent="0">
              <a:buNone/>
            </a:pPr>
            <a:r>
              <a:rPr lang="en-US" sz="1500" dirty="0">
                <a:latin typeface="Times New Roman" panose="02020603050405020304" pitchFamily="18" charset="0"/>
                <a:cs typeface="Times New Roman" panose="02020603050405020304" pitchFamily="18" charset="0"/>
              </a:rPr>
              <a:t>We have identified</a:t>
            </a:r>
            <a:r>
              <a:rPr lang="en-US" sz="1500" dirty="0">
                <a:solidFill>
                  <a:srgbClr val="FF0000"/>
                </a:solidFill>
                <a:latin typeface="Times New Roman" panose="02020603050405020304" pitchFamily="18" charset="0"/>
                <a:cs typeface="Times New Roman" panose="02020603050405020304" pitchFamily="18" charset="0"/>
              </a:rPr>
              <a:t> three </a:t>
            </a:r>
            <a:r>
              <a:rPr lang="en-US" sz="1500" dirty="0">
                <a:latin typeface="Times New Roman" panose="02020603050405020304" pitchFamily="18" charset="0"/>
                <a:cs typeface="Times New Roman" panose="02020603050405020304" pitchFamily="18" charset="0"/>
              </a:rPr>
              <a:t>interesting methods that </a:t>
            </a:r>
            <a:r>
              <a:rPr lang="en-US" sz="1500" i="1" dirty="0">
                <a:latin typeface="Times New Roman" panose="02020603050405020304" pitchFamily="18" charset="0"/>
                <a:cs typeface="Times New Roman" panose="02020603050405020304" pitchFamily="18" charset="0"/>
              </a:rPr>
              <a:t>Weibo </a:t>
            </a:r>
            <a:r>
              <a:rPr lang="en-US" sz="1500" dirty="0">
                <a:latin typeface="Times New Roman" panose="02020603050405020304" pitchFamily="18" charset="0"/>
                <a:cs typeface="Times New Roman" panose="02020603050405020304" pitchFamily="18" charset="0"/>
              </a:rPr>
              <a:t>users adopted to express political criticism. These</a:t>
            </a:r>
            <a:r>
              <a:rPr lang="en-US" sz="1500" dirty="0">
                <a:solidFill>
                  <a:srgbClr val="FF0000"/>
                </a:solidFill>
                <a:latin typeface="Times New Roman" panose="02020603050405020304" pitchFamily="18" charset="0"/>
                <a:cs typeface="Times New Roman" panose="02020603050405020304" pitchFamily="18" charset="0"/>
              </a:rPr>
              <a:t> three </a:t>
            </a:r>
            <a:r>
              <a:rPr lang="en-US" sz="1500" dirty="0">
                <a:latin typeface="Times New Roman" panose="02020603050405020304" pitchFamily="18" charset="0"/>
                <a:cs typeface="Times New Roman" panose="02020603050405020304" pitchFamily="18" charset="0"/>
              </a:rPr>
              <a:t>methods share one thing in common: indirection that involves implied meaning and the creative use of language. </a:t>
            </a:r>
          </a:p>
          <a:p>
            <a:pPr marL="0" indent="0">
              <a:buNone/>
            </a:pPr>
            <a:endParaRPr lang="en-US" sz="2000" dirty="0"/>
          </a:p>
          <a:p>
            <a:pPr marL="0" indent="0">
              <a:buNone/>
            </a:pPr>
            <a:r>
              <a:rPr lang="en-US" sz="1800" b="1" dirty="0">
                <a:solidFill>
                  <a:srgbClr val="FF0000"/>
                </a:solidFill>
              </a:rPr>
              <a:t>Why 3? </a:t>
            </a:r>
          </a:p>
          <a:p>
            <a:pPr marL="0" indent="0">
              <a:buNone/>
            </a:pPr>
            <a:endParaRPr lang="en-US" sz="1800" dirty="0"/>
          </a:p>
          <a:p>
            <a:pPr marL="0" indent="0">
              <a:buNone/>
            </a:pPr>
            <a:r>
              <a:rPr lang="en-US" sz="1800" dirty="0"/>
              <a:t>Structure of an Argument </a:t>
            </a:r>
          </a:p>
          <a:p>
            <a:r>
              <a:rPr lang="en-US" sz="1800" dirty="0"/>
              <a:t>1  - an example </a:t>
            </a:r>
          </a:p>
          <a:p>
            <a:r>
              <a:rPr lang="en-US" sz="1800" dirty="0"/>
              <a:t>2 </a:t>
            </a:r>
            <a:r>
              <a:rPr lang="mr-IN" sz="1800" dirty="0"/>
              <a:t>–</a:t>
            </a:r>
            <a:r>
              <a:rPr lang="en-US" sz="1800" dirty="0"/>
              <a:t> a collection</a:t>
            </a:r>
          </a:p>
          <a:p>
            <a:r>
              <a:rPr lang="en-US" sz="1800" dirty="0"/>
              <a:t>3 </a:t>
            </a:r>
            <a:r>
              <a:rPr lang="mr-IN" sz="1800" dirty="0"/>
              <a:t>–</a:t>
            </a:r>
            <a:r>
              <a:rPr lang="en-US" sz="1800" dirty="0"/>
              <a:t> a pattern </a:t>
            </a:r>
          </a:p>
          <a:p>
            <a:endParaRPr lang="en-US" sz="1800" dirty="0"/>
          </a:p>
          <a:p>
            <a:r>
              <a:rPr lang="en-US" sz="1800" dirty="0"/>
              <a:t>Depth of analysis - </a:t>
            </a:r>
          </a:p>
          <a:p>
            <a:r>
              <a:rPr lang="en-US" sz="1800" dirty="0"/>
              <a:t>1. Quotations </a:t>
            </a:r>
          </a:p>
          <a:p>
            <a:r>
              <a:rPr lang="en-US" sz="1800" dirty="0"/>
              <a:t>2. Allusion </a:t>
            </a:r>
          </a:p>
          <a:p>
            <a:r>
              <a:rPr lang="en-US" sz="1800" dirty="0"/>
              <a:t>3. Irony </a:t>
            </a:r>
          </a:p>
          <a:p>
            <a:pPr marL="0" indent="0">
              <a:buNone/>
            </a:pPr>
            <a:endParaRPr lang="en-US" sz="2000" dirty="0"/>
          </a:p>
          <a:p>
            <a:pPr marL="0" indent="0">
              <a:buNone/>
            </a:pPr>
            <a:r>
              <a:rPr lang="en-GB" sz="1200" b="0" i="0" u="none" strike="noStrike" dirty="0">
                <a:solidFill>
                  <a:srgbClr val="202124"/>
                </a:solidFill>
                <a:effectLst/>
                <a:latin typeface="arial" panose="020B0604020202020204" pitchFamily="34" charset="0"/>
              </a:rPr>
              <a:t>The “Rule of Three,” a renowned writing principle, suggests that </a:t>
            </a:r>
            <a:r>
              <a:rPr lang="en-GB" sz="1200" b="1" i="0" u="none" strike="noStrike" dirty="0">
                <a:solidFill>
                  <a:srgbClr val="202124"/>
                </a:solidFill>
                <a:effectLst/>
                <a:latin typeface="arial" panose="020B0604020202020204" pitchFamily="34" charset="0"/>
              </a:rPr>
              <a:t>when things come in threes, they are inherently funnier, more satisfying, </a:t>
            </a:r>
            <a:r>
              <a:rPr lang="en-GB" sz="1200" b="1" i="0" u="none" strike="noStrike" dirty="0">
                <a:solidFill>
                  <a:srgbClr val="FF0000"/>
                </a:solidFill>
                <a:effectLst/>
                <a:latin typeface="arial" panose="020B0604020202020204" pitchFamily="34" charset="0"/>
              </a:rPr>
              <a:t>or more effective </a:t>
            </a:r>
            <a:r>
              <a:rPr lang="en-GB" sz="1200" b="1" i="0" u="none" strike="noStrike" dirty="0">
                <a:solidFill>
                  <a:srgbClr val="202124"/>
                </a:solidFill>
                <a:effectLst/>
                <a:latin typeface="arial" panose="020B0604020202020204" pitchFamily="34" charset="0"/>
              </a:rPr>
              <a:t>than other numbers of things</a:t>
            </a:r>
            <a:r>
              <a:rPr lang="en-GB" sz="1200" b="0" i="0" u="none" strike="noStrike" dirty="0">
                <a:solidFill>
                  <a:srgbClr val="202124"/>
                </a:solidFill>
                <a:effectLst/>
                <a:latin typeface="arial" panose="020B0604020202020204" pitchFamily="34" charset="0"/>
              </a:rPr>
              <a:t>. Think of a famous phrase or slogan and chances are it's structured in three.</a:t>
            </a:r>
            <a:endParaRPr lang="en-US" sz="2000" dirty="0"/>
          </a:p>
        </p:txBody>
      </p:sp>
      <p:sp>
        <p:nvSpPr>
          <p:cNvPr id="4" name="Isosceles Triangle 15">
            <a:extLst>
              <a:ext uri="{FF2B5EF4-FFF2-40B4-BE49-F238E27FC236}">
                <a16:creationId xmlns:a16="http://schemas.microsoft.com/office/drawing/2014/main" id="{C0AEAAC7-AE34-F34A-A724-9F8EAC6ED8AA}"/>
              </a:ext>
            </a:extLst>
          </p:cNvPr>
          <p:cNvSpPr/>
          <p:nvPr/>
        </p:nvSpPr>
        <p:spPr>
          <a:xfrm rot="10800000">
            <a:off x="4421434" y="3321130"/>
            <a:ext cx="771135" cy="51452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Isosceles Triangle 15">
            <a:extLst>
              <a:ext uri="{FF2B5EF4-FFF2-40B4-BE49-F238E27FC236}">
                <a16:creationId xmlns:a16="http://schemas.microsoft.com/office/drawing/2014/main" id="{C41F8B46-3F68-8440-BCAD-FE6414EC499B}"/>
              </a:ext>
            </a:extLst>
          </p:cNvPr>
          <p:cNvSpPr/>
          <p:nvPr/>
        </p:nvSpPr>
        <p:spPr>
          <a:xfrm rot="10800000">
            <a:off x="4409037" y="3843550"/>
            <a:ext cx="771135" cy="51452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Isosceles Triangle 15">
            <a:extLst>
              <a:ext uri="{FF2B5EF4-FFF2-40B4-BE49-F238E27FC236}">
                <a16:creationId xmlns:a16="http://schemas.microsoft.com/office/drawing/2014/main" id="{D076834B-9FBF-FF4E-939D-AD2946F7E89A}"/>
              </a:ext>
            </a:extLst>
          </p:cNvPr>
          <p:cNvSpPr/>
          <p:nvPr/>
        </p:nvSpPr>
        <p:spPr>
          <a:xfrm rot="10800000">
            <a:off x="4409037" y="4365970"/>
            <a:ext cx="771135" cy="51452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3ABAFA-1DBA-3245-B12F-2A5794F83742}"/>
              </a:ext>
            </a:extLst>
          </p:cNvPr>
          <p:cNvSpPr txBox="1"/>
          <p:nvPr/>
        </p:nvSpPr>
        <p:spPr>
          <a:xfrm>
            <a:off x="5192569" y="3835818"/>
            <a:ext cx="2222684" cy="369332"/>
          </a:xfrm>
          <a:prstGeom prst="rect">
            <a:avLst/>
          </a:prstGeom>
          <a:noFill/>
        </p:spPr>
        <p:txBody>
          <a:bodyPr wrap="square" rtlCol="0">
            <a:spAutoFit/>
          </a:bodyPr>
          <a:lstStyle/>
          <a:p>
            <a:r>
              <a:rPr lang="en-US" dirty="0"/>
              <a:t>Analysis 1, 2, 3</a:t>
            </a:r>
          </a:p>
        </p:txBody>
      </p:sp>
    </p:spTree>
    <p:extLst>
      <p:ext uri="{BB962C8B-B14F-4D97-AF65-F5344CB8AC3E}">
        <p14:creationId xmlns:p14="http://schemas.microsoft.com/office/powerpoint/2010/main" val="79234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12C0-34E4-9450-BA10-042F7DCCDBAD}"/>
              </a:ext>
            </a:extLst>
          </p:cNvPr>
          <p:cNvSpPr>
            <a:spLocks noGrp="1"/>
          </p:cNvSpPr>
          <p:nvPr>
            <p:ph type="title"/>
          </p:nvPr>
        </p:nvSpPr>
        <p:spPr>
          <a:xfrm>
            <a:off x="3724073" y="408549"/>
            <a:ext cx="4939868" cy="1676603"/>
          </a:xfrm>
        </p:spPr>
        <p:txBody>
          <a:bodyPr>
            <a:normAutofit/>
          </a:bodyPr>
          <a:lstStyle/>
          <a:p>
            <a:pPr>
              <a:lnSpc>
                <a:spcPct val="90000"/>
              </a:lnSpc>
            </a:pPr>
            <a:r>
              <a:rPr lang="en-US" sz="2000" dirty="0">
                <a:latin typeface="Times New Roman" panose="02020603050405020304" pitchFamily="18" charset="0"/>
                <a:cs typeface="Times New Roman" panose="02020603050405020304" pitchFamily="18" charset="0"/>
              </a:rPr>
              <a:t>The Analysis Sections are not just a list.</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Each Analysis Section Builds on the Previous Analysis Section</a:t>
            </a:r>
          </a:p>
        </p:txBody>
      </p:sp>
      <p:sp>
        <p:nvSpPr>
          <p:cNvPr id="3" name="Content Placeholder 2">
            <a:extLst>
              <a:ext uri="{FF2B5EF4-FFF2-40B4-BE49-F238E27FC236}">
                <a16:creationId xmlns:a16="http://schemas.microsoft.com/office/drawing/2014/main" id="{7F409195-6946-0BB8-4993-7D8DD8BF023A}"/>
              </a:ext>
            </a:extLst>
          </p:cNvPr>
          <p:cNvSpPr>
            <a:spLocks noGrp="1"/>
          </p:cNvSpPr>
          <p:nvPr>
            <p:ph idx="1"/>
          </p:nvPr>
        </p:nvSpPr>
        <p:spPr>
          <a:xfrm>
            <a:off x="3724073" y="2085152"/>
            <a:ext cx="4939867" cy="4138667"/>
          </a:xfrm>
        </p:spPr>
        <p:txBody>
          <a:bodyPr>
            <a:noAutofit/>
          </a:bodyPr>
          <a:lstStyle/>
          <a:p>
            <a:pPr marL="0" indent="0">
              <a:lnSpc>
                <a:spcPct val="90000"/>
              </a:lnSpc>
              <a:buNone/>
            </a:pPr>
            <a:r>
              <a:rPr lang="en-US" sz="1400" dirty="0">
                <a:latin typeface="Times New Roman" panose="02020603050405020304" pitchFamily="18" charset="0"/>
                <a:cs typeface="Times New Roman" panose="02020603050405020304" pitchFamily="18" charset="0"/>
              </a:rPr>
              <a:t>Quotations  - </a:t>
            </a:r>
          </a:p>
          <a:p>
            <a:pPr>
              <a:lnSpc>
                <a:spcPct val="90000"/>
              </a:lnSpc>
            </a:pPr>
            <a:endParaRPr lang="en-US" sz="1400" dirty="0">
              <a:latin typeface="Times New Roman" panose="02020603050405020304" pitchFamily="18" charset="0"/>
              <a:cs typeface="Times New Roman" panose="02020603050405020304" pitchFamily="18" charset="0"/>
            </a:endParaRPr>
          </a:p>
          <a:p>
            <a:pPr marL="514350" indent="-514350">
              <a:lnSpc>
                <a:spcPct val="90000"/>
              </a:lnSpc>
              <a:buFont typeface="+mj-lt"/>
              <a:buAutoNum type="arabicPeriod"/>
            </a:pPr>
            <a:r>
              <a:rPr lang="en-US" sz="1200" dirty="0">
                <a:latin typeface="Times New Roman" panose="02020603050405020304" pitchFamily="18" charset="0"/>
                <a:cs typeface="Times New Roman" panose="02020603050405020304" pitchFamily="18" charset="0"/>
              </a:rPr>
              <a:t>Begin with the clear examples of the interesting phenomenon </a:t>
            </a:r>
            <a:r>
              <a:rPr lang="en-US" sz="1200" dirty="0">
                <a:solidFill>
                  <a:srgbClr val="FF0000"/>
                </a:solidFill>
                <a:latin typeface="Times New Roman" panose="02020603050405020304" pitchFamily="18" charset="0"/>
                <a:cs typeface="Times New Roman" panose="02020603050405020304" pitchFamily="18" charset="0"/>
              </a:rPr>
              <a:t>(Example)</a:t>
            </a:r>
          </a:p>
          <a:p>
            <a:pPr marL="514350" indent="-514350">
              <a:lnSpc>
                <a:spcPct val="90000"/>
              </a:lnSpc>
              <a:buFont typeface="+mj-lt"/>
              <a:buAutoNum type="arabicPeriod"/>
            </a:pPr>
            <a:r>
              <a:rPr lang="en-US" sz="1200" dirty="0">
                <a:latin typeface="Times New Roman" panose="02020603050405020304" pitchFamily="18" charset="0"/>
                <a:cs typeface="Times New Roman" panose="02020603050405020304" pitchFamily="18" charset="0"/>
              </a:rPr>
              <a:t>The Reader can see this easily. </a:t>
            </a:r>
          </a:p>
          <a:p>
            <a:pPr marL="514350" indent="-514350">
              <a:lnSpc>
                <a:spcPct val="90000"/>
              </a:lnSpc>
              <a:buFont typeface="+mj-lt"/>
              <a:buAutoNum type="arabicPeriod"/>
            </a:pPr>
            <a:r>
              <a:rPr lang="en-US" sz="1200" dirty="0">
                <a:latin typeface="Times New Roman" panose="02020603050405020304" pitchFamily="18" charset="0"/>
                <a:cs typeface="Times New Roman" panose="02020603050405020304" pitchFamily="18" charset="0"/>
              </a:rPr>
              <a:t>The Reader is attuned to what kind of thing you are looking at</a:t>
            </a:r>
          </a:p>
          <a:p>
            <a:pPr>
              <a:lnSpc>
                <a:spcPct val="90000"/>
              </a:lnSpc>
            </a:pPr>
            <a:endParaRPr lang="en-US" sz="1400" dirty="0">
              <a:latin typeface="Times New Roman" panose="02020603050405020304" pitchFamily="18" charset="0"/>
              <a:cs typeface="Times New Roman" panose="02020603050405020304" pitchFamily="18" charset="0"/>
            </a:endParaRPr>
          </a:p>
          <a:p>
            <a:pPr marL="0" indent="0">
              <a:lnSpc>
                <a:spcPct val="90000"/>
              </a:lnSpc>
              <a:buNone/>
            </a:pPr>
            <a:r>
              <a:rPr lang="en-US" sz="1400" dirty="0">
                <a:latin typeface="Times New Roman" panose="02020603050405020304" pitchFamily="18" charset="0"/>
                <a:cs typeface="Times New Roman" panose="02020603050405020304" pitchFamily="18" charset="0"/>
              </a:rPr>
              <a:t>Allusions – </a:t>
            </a:r>
          </a:p>
          <a:p>
            <a:pPr marL="0" indent="0">
              <a:lnSpc>
                <a:spcPct val="90000"/>
              </a:lnSpc>
              <a:buNone/>
            </a:pPr>
            <a:endParaRPr lang="en-US" sz="1400" dirty="0">
              <a:latin typeface="Times New Roman" panose="02020603050405020304" pitchFamily="18" charset="0"/>
              <a:cs typeface="Times New Roman" panose="02020603050405020304" pitchFamily="18" charset="0"/>
            </a:endParaRPr>
          </a:p>
          <a:p>
            <a:pPr marL="514350" indent="-514350">
              <a:lnSpc>
                <a:spcPct val="90000"/>
              </a:lnSpc>
              <a:buFont typeface="+mj-lt"/>
              <a:buAutoNum type="arabicPeriod"/>
            </a:pPr>
            <a:r>
              <a:rPr lang="en-US" sz="1200" dirty="0">
                <a:latin typeface="Times New Roman" panose="02020603050405020304" pitchFamily="18" charset="0"/>
                <a:cs typeface="Times New Roman" panose="02020603050405020304" pitchFamily="18" charset="0"/>
              </a:rPr>
              <a:t>Adds more complexity, establishes phenomena  </a:t>
            </a:r>
            <a:r>
              <a:rPr lang="en-US" sz="1200" dirty="0">
                <a:solidFill>
                  <a:srgbClr val="FF0000"/>
                </a:solidFill>
                <a:latin typeface="Times New Roman" panose="02020603050405020304" pitchFamily="18" charset="0"/>
                <a:cs typeface="Times New Roman" panose="02020603050405020304" pitchFamily="18" charset="0"/>
              </a:rPr>
              <a:t>(Collection)</a:t>
            </a:r>
          </a:p>
          <a:p>
            <a:pPr marL="514350" indent="-514350">
              <a:lnSpc>
                <a:spcPct val="90000"/>
              </a:lnSpc>
              <a:buFont typeface="+mj-lt"/>
              <a:buAutoNum type="arabicPeriod"/>
            </a:pPr>
            <a:r>
              <a:rPr lang="en-US" sz="1200" dirty="0">
                <a:latin typeface="Times New Roman" panose="02020603050405020304" pitchFamily="18" charset="0"/>
                <a:cs typeface="Times New Roman" panose="02020603050405020304" pitchFamily="18" charset="0"/>
              </a:rPr>
              <a:t>Next layer of analysis – </a:t>
            </a:r>
          </a:p>
          <a:p>
            <a:pPr marL="514350" indent="-514350">
              <a:lnSpc>
                <a:spcPct val="90000"/>
              </a:lnSpc>
              <a:buFont typeface="+mj-lt"/>
              <a:buAutoNum type="arabicPeriod"/>
            </a:pPr>
            <a:r>
              <a:rPr lang="en-US" sz="1200" dirty="0">
                <a:latin typeface="Times New Roman" panose="02020603050405020304" pitchFamily="18" charset="0"/>
                <a:cs typeface="Times New Roman" panose="02020603050405020304" pitchFamily="18" charset="0"/>
              </a:rPr>
              <a:t>Something the Reader may not have seen immediately.</a:t>
            </a:r>
          </a:p>
          <a:p>
            <a:pPr>
              <a:lnSpc>
                <a:spcPct val="90000"/>
              </a:lnSpc>
            </a:pPr>
            <a:endParaRPr lang="en-US" sz="1400" dirty="0">
              <a:latin typeface="Times New Roman" panose="02020603050405020304" pitchFamily="18" charset="0"/>
              <a:cs typeface="Times New Roman" panose="02020603050405020304" pitchFamily="18" charset="0"/>
            </a:endParaRPr>
          </a:p>
          <a:p>
            <a:pPr marL="0" indent="0">
              <a:lnSpc>
                <a:spcPct val="90000"/>
              </a:lnSpc>
              <a:buNone/>
            </a:pPr>
            <a:r>
              <a:rPr lang="en-US" sz="1400" dirty="0">
                <a:latin typeface="Times New Roman" panose="02020603050405020304" pitchFamily="18" charset="0"/>
                <a:cs typeface="Times New Roman" panose="02020603050405020304" pitchFamily="18" charset="0"/>
              </a:rPr>
              <a:t>Irony – </a:t>
            </a:r>
          </a:p>
          <a:p>
            <a:pPr>
              <a:lnSpc>
                <a:spcPct val="90000"/>
              </a:lnSpc>
            </a:pPr>
            <a:endParaRPr lang="en-US" sz="1400" dirty="0">
              <a:latin typeface="Times New Roman" panose="02020603050405020304" pitchFamily="18" charset="0"/>
              <a:cs typeface="Times New Roman" panose="02020603050405020304" pitchFamily="18" charset="0"/>
            </a:endParaRPr>
          </a:p>
          <a:p>
            <a:pPr marL="514350" indent="-514350">
              <a:lnSpc>
                <a:spcPct val="90000"/>
              </a:lnSpc>
              <a:buFont typeface="+mj-lt"/>
              <a:buAutoNum type="arabicPeriod"/>
            </a:pPr>
            <a:r>
              <a:rPr lang="en-US" sz="1200" dirty="0">
                <a:latin typeface="Times New Roman" panose="02020603050405020304" pitchFamily="18" charset="0"/>
                <a:cs typeface="Times New Roman" panose="02020603050405020304" pitchFamily="18" charset="0"/>
              </a:rPr>
              <a:t>Adds more complexity, something the reader would not have seen, known. </a:t>
            </a:r>
            <a:r>
              <a:rPr lang="en-US" sz="1200" dirty="0">
                <a:solidFill>
                  <a:srgbClr val="FF0000"/>
                </a:solidFill>
                <a:latin typeface="Times New Roman" panose="02020603050405020304" pitchFamily="18" charset="0"/>
                <a:cs typeface="Times New Roman" panose="02020603050405020304" pitchFamily="18" charset="0"/>
              </a:rPr>
              <a:t>(Argument/projection)</a:t>
            </a:r>
          </a:p>
          <a:p>
            <a:pPr marL="514350" indent="-514350">
              <a:lnSpc>
                <a:spcPct val="90000"/>
              </a:lnSpc>
              <a:buFont typeface="+mj-lt"/>
              <a:buAutoNum type="arabicPeriod"/>
            </a:pPr>
            <a:r>
              <a:rPr lang="en-US" sz="1200" dirty="0">
                <a:latin typeface="Times New Roman" panose="02020603050405020304" pitchFamily="18" charset="0"/>
                <a:cs typeface="Times New Roman" panose="02020603050405020304" pitchFamily="18" charset="0"/>
              </a:rPr>
              <a:t>Completes the argument (rule of 3s)</a:t>
            </a:r>
          </a:p>
          <a:p>
            <a:pPr marL="514350" indent="-514350">
              <a:lnSpc>
                <a:spcPct val="90000"/>
              </a:lnSpc>
              <a:buFont typeface="+mj-lt"/>
              <a:buAutoNum type="arabicPeriod"/>
            </a:pPr>
            <a:r>
              <a:rPr lang="en-US" sz="1200" dirty="0">
                <a:latin typeface="Times New Roman" panose="02020603050405020304" pitchFamily="18" charset="0"/>
                <a:cs typeface="Times New Roman" panose="02020603050405020304" pitchFamily="18" charset="0"/>
              </a:rPr>
              <a:t>Complicates the argument (something that is not noticeable)</a:t>
            </a:r>
          </a:p>
        </p:txBody>
      </p:sp>
      <p:pic>
        <p:nvPicPr>
          <p:cNvPr id="5" name="Picture 4">
            <a:extLst>
              <a:ext uri="{FF2B5EF4-FFF2-40B4-BE49-F238E27FC236}">
                <a16:creationId xmlns:a16="http://schemas.microsoft.com/office/drawing/2014/main" id="{0378555C-1AC3-A89C-6C49-7B3F75E07EF4}"/>
              </a:ext>
            </a:extLst>
          </p:cNvPr>
          <p:cNvPicPr>
            <a:picLocks noChangeAspect="1"/>
          </p:cNvPicPr>
          <p:nvPr/>
        </p:nvPicPr>
        <p:blipFill rotWithShape="1">
          <a:blip r:embed="rId2"/>
          <a:srcRect l="33464" r="38020"/>
          <a:stretch/>
        </p:blipFill>
        <p:spPr>
          <a:xfrm>
            <a:off x="20" y="10"/>
            <a:ext cx="3476673" cy="6857990"/>
          </a:xfrm>
          <a:prstGeom prst="rect">
            <a:avLst/>
          </a:prstGeom>
          <a:effectLst/>
        </p:spPr>
      </p:pic>
    </p:spTree>
    <p:extLst>
      <p:ext uri="{BB962C8B-B14F-4D97-AF65-F5344CB8AC3E}">
        <p14:creationId xmlns:p14="http://schemas.microsoft.com/office/powerpoint/2010/main" val="3919933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939048" cy="1143000"/>
          </a:xfrm>
        </p:spPr>
        <p:txBody>
          <a:bodyPr>
            <a:normAutofit/>
          </a:bodyPr>
          <a:lstStyle/>
          <a:p>
            <a:r>
              <a:rPr lang="en-US" sz="3200" dirty="0"/>
              <a:t>The “Summary/Discussion”. </a:t>
            </a:r>
            <a:r>
              <a:rPr lang="en-US" sz="3200" u="sng" dirty="0"/>
              <a:t>The ‘</a:t>
            </a:r>
            <a:r>
              <a:rPr lang="en-US" sz="3200" i="1" u="sng" dirty="0"/>
              <a:t>so what</a:t>
            </a:r>
            <a:r>
              <a:rPr lang="en-US" sz="3200" u="sng" dirty="0"/>
              <a:t>’?</a:t>
            </a:r>
          </a:p>
        </p:txBody>
      </p:sp>
      <p:sp>
        <p:nvSpPr>
          <p:cNvPr id="3" name="Content Placeholder 2"/>
          <p:cNvSpPr>
            <a:spLocks noGrp="1"/>
          </p:cNvSpPr>
          <p:nvPr>
            <p:ph idx="1"/>
          </p:nvPr>
        </p:nvSpPr>
        <p:spPr>
          <a:xfrm>
            <a:off x="530773" y="1552852"/>
            <a:ext cx="8229600" cy="4525963"/>
          </a:xfrm>
        </p:spPr>
        <p:txBody>
          <a:bodyPr>
            <a:normAutofit fontScale="62500" lnSpcReduction="20000"/>
          </a:bodyPr>
          <a:lstStyle/>
          <a:p>
            <a:pPr marL="0" indent="0">
              <a:buNone/>
            </a:pPr>
            <a:r>
              <a:rPr lang="en-US" b="1" dirty="0">
                <a:solidFill>
                  <a:srgbClr val="FF0000"/>
                </a:solidFill>
              </a:rPr>
              <a:t>1</a:t>
            </a:r>
            <a:r>
              <a:rPr lang="en-US" sz="3100" b="1" dirty="0">
                <a:solidFill>
                  <a:srgbClr val="FF0000"/>
                </a:solidFill>
              </a:rPr>
              <a:t>. What have you done and what does it mean?</a:t>
            </a:r>
          </a:p>
          <a:p>
            <a:endParaRPr lang="en-US" sz="3100" dirty="0"/>
          </a:p>
          <a:p>
            <a:pPr marL="0" indent="0">
              <a:buNone/>
            </a:pPr>
            <a:r>
              <a:rPr lang="en-US" sz="3100" b="1" dirty="0">
                <a:solidFill>
                  <a:srgbClr val="FF0000"/>
                </a:solidFill>
              </a:rPr>
              <a:t>2. What did it show? </a:t>
            </a:r>
          </a:p>
          <a:p>
            <a:pPr marL="0" indent="0">
              <a:buNone/>
            </a:pPr>
            <a:endParaRPr lang="en-US" b="1" dirty="0">
              <a:solidFill>
                <a:srgbClr val="FF0000"/>
              </a:solidFill>
            </a:endParaRPr>
          </a:p>
          <a:p>
            <a:pPr>
              <a:lnSpc>
                <a:spcPct val="170000"/>
              </a:lnSpc>
            </a:pPr>
            <a:r>
              <a:rPr lang="en-US" sz="2200" dirty="0">
                <a:latin typeface="Times New Roman" panose="02020603050405020304" pitchFamily="18" charset="0"/>
                <a:cs typeface="Times New Roman" panose="02020603050405020304" pitchFamily="18" charset="0"/>
              </a:rPr>
              <a:t>In the case of the Tianjin explosions, the creativity is shown through the resources drawn upon in the in-situ design of political criticism to be understood by those who it is designed for, but also hidden within in the overall context of Chinese online censorship. Through these resources, users are able to hide criticism among the discursive foliage for the reader to find. This is not to suggest, however, that the parties act in isolation from each other. After all, the human censors and social media users are Chinese citizens with similar language, cultural background and technological access. Rather, there is a cat and mouse relationship with each drawing on various resources within a constantly evolving censorship environment. In this multi- layered environment, users not only act and react upon their knowledge of each other, but are also intertwined with each other, as each new form of resistance and control stimulates both sides to further develop techniques to counter and compete with each other.</a:t>
            </a:r>
            <a:endParaRPr lang="en-MO" sz="2200" dirty="0">
              <a:latin typeface="Times New Roman" panose="02020603050405020304" pitchFamily="18"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9A3EBAC5-BED4-A54B-A151-236B36E5321D}"/>
              </a:ext>
            </a:extLst>
          </p:cNvPr>
          <p:cNvSpPr txBox="1"/>
          <p:nvPr/>
        </p:nvSpPr>
        <p:spPr>
          <a:xfrm>
            <a:off x="2299413" y="6214029"/>
            <a:ext cx="3825437" cy="369332"/>
          </a:xfrm>
          <a:prstGeom prst="rect">
            <a:avLst/>
          </a:prstGeom>
          <a:noFill/>
        </p:spPr>
        <p:txBody>
          <a:bodyPr wrap="square" rtlCol="0">
            <a:spAutoFit/>
          </a:bodyPr>
          <a:lstStyle/>
          <a:p>
            <a:r>
              <a:rPr lang="en-US" dirty="0"/>
              <a:t>Summary/Conclusion </a:t>
            </a:r>
            <a:r>
              <a:rPr lang="mr-IN" dirty="0"/>
              <a:t>–</a:t>
            </a:r>
            <a:r>
              <a:rPr lang="en-US" dirty="0"/>
              <a:t> So what?</a:t>
            </a:r>
          </a:p>
        </p:txBody>
      </p:sp>
      <p:sp>
        <p:nvSpPr>
          <p:cNvPr id="5" name="Isosceles Triangle 19">
            <a:extLst>
              <a:ext uri="{FF2B5EF4-FFF2-40B4-BE49-F238E27FC236}">
                <a16:creationId xmlns:a16="http://schemas.microsoft.com/office/drawing/2014/main" id="{3A3C37D3-2558-3847-BEEB-5502E198E622}"/>
              </a:ext>
            </a:extLst>
          </p:cNvPr>
          <p:cNvSpPr/>
          <p:nvPr/>
        </p:nvSpPr>
        <p:spPr>
          <a:xfrm>
            <a:off x="6832566" y="1765475"/>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6BE5E01-56A3-0D12-EA19-90807C1817E2}"/>
                  </a:ext>
                </a:extLst>
              </p14:cNvPr>
              <p14:cNvContentPartPr/>
              <p14:nvPr/>
            </p14:nvContentPartPr>
            <p14:xfrm>
              <a:off x="4293720" y="3735612"/>
              <a:ext cx="405000" cy="5040"/>
            </p14:xfrm>
          </p:contentPart>
        </mc:Choice>
        <mc:Fallback xmlns="">
          <p:pic>
            <p:nvPicPr>
              <p:cNvPr id="6" name="Ink 5">
                <a:extLst>
                  <a:ext uri="{FF2B5EF4-FFF2-40B4-BE49-F238E27FC236}">
                    <a16:creationId xmlns:a16="http://schemas.microsoft.com/office/drawing/2014/main" id="{46BE5E01-56A3-0D12-EA19-90807C1817E2}"/>
                  </a:ext>
                </a:extLst>
              </p:cNvPr>
              <p:cNvPicPr/>
              <p:nvPr/>
            </p:nvPicPr>
            <p:blipFill>
              <a:blip r:embed="rId3"/>
              <a:stretch>
                <a:fillRect/>
              </a:stretch>
            </p:blipFill>
            <p:spPr>
              <a:xfrm>
                <a:off x="4276080" y="3717972"/>
                <a:ext cx="4406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6270114D-07D8-789E-7D27-7AE3B1F7A214}"/>
                  </a:ext>
                </a:extLst>
              </p14:cNvPr>
              <p14:cNvContentPartPr/>
              <p14:nvPr/>
            </p14:nvContentPartPr>
            <p14:xfrm>
              <a:off x="4655520" y="4076172"/>
              <a:ext cx="1009800" cy="12960"/>
            </p14:xfrm>
          </p:contentPart>
        </mc:Choice>
        <mc:Fallback xmlns="">
          <p:pic>
            <p:nvPicPr>
              <p:cNvPr id="7" name="Ink 6">
                <a:extLst>
                  <a:ext uri="{FF2B5EF4-FFF2-40B4-BE49-F238E27FC236}">
                    <a16:creationId xmlns:a16="http://schemas.microsoft.com/office/drawing/2014/main" id="{6270114D-07D8-789E-7D27-7AE3B1F7A214}"/>
                  </a:ext>
                </a:extLst>
              </p:cNvPr>
              <p:cNvPicPr/>
              <p:nvPr/>
            </p:nvPicPr>
            <p:blipFill>
              <a:blip r:embed="rId5"/>
              <a:stretch>
                <a:fillRect/>
              </a:stretch>
            </p:blipFill>
            <p:spPr>
              <a:xfrm>
                <a:off x="4637520" y="4058532"/>
                <a:ext cx="10454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95B70E7-18D8-04F0-1B28-0D1DA98C5491}"/>
                  </a:ext>
                </a:extLst>
              </p14:cNvPr>
              <p14:cNvContentPartPr/>
              <p14:nvPr/>
            </p14:nvContentPartPr>
            <p14:xfrm>
              <a:off x="6747120" y="4661532"/>
              <a:ext cx="1159920" cy="28440"/>
            </p14:xfrm>
          </p:contentPart>
        </mc:Choice>
        <mc:Fallback xmlns="">
          <p:pic>
            <p:nvPicPr>
              <p:cNvPr id="8" name="Ink 7">
                <a:extLst>
                  <a:ext uri="{FF2B5EF4-FFF2-40B4-BE49-F238E27FC236}">
                    <a16:creationId xmlns:a16="http://schemas.microsoft.com/office/drawing/2014/main" id="{395B70E7-18D8-04F0-1B28-0D1DA98C5491}"/>
                  </a:ext>
                </a:extLst>
              </p:cNvPr>
              <p:cNvPicPr/>
              <p:nvPr/>
            </p:nvPicPr>
            <p:blipFill>
              <a:blip r:embed="rId7"/>
              <a:stretch>
                <a:fillRect/>
              </a:stretch>
            </p:blipFill>
            <p:spPr>
              <a:xfrm>
                <a:off x="6729120" y="4643892"/>
                <a:ext cx="11955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4E7A2BD8-AA9B-BBEE-A08E-5335E1DCE00D}"/>
                  </a:ext>
                </a:extLst>
              </p14:cNvPr>
              <p14:cNvContentPartPr/>
              <p14:nvPr/>
            </p14:nvContentPartPr>
            <p14:xfrm>
              <a:off x="1436760" y="5321772"/>
              <a:ext cx="2060280" cy="25920"/>
            </p14:xfrm>
          </p:contentPart>
        </mc:Choice>
        <mc:Fallback xmlns="">
          <p:pic>
            <p:nvPicPr>
              <p:cNvPr id="10" name="Ink 9">
                <a:extLst>
                  <a:ext uri="{FF2B5EF4-FFF2-40B4-BE49-F238E27FC236}">
                    <a16:creationId xmlns:a16="http://schemas.microsoft.com/office/drawing/2014/main" id="{4E7A2BD8-AA9B-BBEE-A08E-5335E1DCE00D}"/>
                  </a:ext>
                </a:extLst>
              </p:cNvPr>
              <p:cNvPicPr/>
              <p:nvPr/>
            </p:nvPicPr>
            <p:blipFill>
              <a:blip r:embed="rId9"/>
              <a:stretch>
                <a:fillRect/>
              </a:stretch>
            </p:blipFill>
            <p:spPr>
              <a:xfrm>
                <a:off x="1419120" y="5303772"/>
                <a:ext cx="20959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E8FC62E-F9DD-4CFF-9B03-A2D8ADE34FD7}"/>
                  </a:ext>
                </a:extLst>
              </p14:cNvPr>
              <p14:cNvContentPartPr/>
              <p14:nvPr/>
            </p14:nvContentPartPr>
            <p14:xfrm>
              <a:off x="1714680" y="6006132"/>
              <a:ext cx="3929040" cy="38520"/>
            </p14:xfrm>
          </p:contentPart>
        </mc:Choice>
        <mc:Fallback xmlns="">
          <p:pic>
            <p:nvPicPr>
              <p:cNvPr id="11" name="Ink 10">
                <a:extLst>
                  <a:ext uri="{FF2B5EF4-FFF2-40B4-BE49-F238E27FC236}">
                    <a16:creationId xmlns:a16="http://schemas.microsoft.com/office/drawing/2014/main" id="{6E8FC62E-F9DD-4CFF-9B03-A2D8ADE34FD7}"/>
                  </a:ext>
                </a:extLst>
              </p:cNvPr>
              <p:cNvPicPr/>
              <p:nvPr/>
            </p:nvPicPr>
            <p:blipFill>
              <a:blip r:embed="rId11"/>
              <a:stretch>
                <a:fillRect/>
              </a:stretch>
            </p:blipFill>
            <p:spPr>
              <a:xfrm>
                <a:off x="1696680" y="5988132"/>
                <a:ext cx="3964680" cy="74160"/>
              </a:xfrm>
              <a:prstGeom prst="rect">
                <a:avLst/>
              </a:prstGeom>
            </p:spPr>
          </p:pic>
        </mc:Fallback>
      </mc:AlternateContent>
    </p:spTree>
    <p:extLst>
      <p:ext uri="{BB962C8B-B14F-4D97-AF65-F5344CB8AC3E}">
        <p14:creationId xmlns:p14="http://schemas.microsoft.com/office/powerpoint/2010/main" val="818348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6">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8">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541782"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0">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1826" y="891540"/>
            <a:ext cx="8242174"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74CEF-AE8A-182D-DE22-DB2E42FFA9AE}"/>
              </a:ext>
            </a:extLst>
          </p:cNvPr>
          <p:cNvSpPr>
            <a:spLocks noGrp="1"/>
          </p:cNvSpPr>
          <p:nvPr>
            <p:ph type="title"/>
          </p:nvPr>
        </p:nvSpPr>
        <p:spPr>
          <a:xfrm>
            <a:off x="1024620" y="1660121"/>
            <a:ext cx="7217553" cy="3305493"/>
          </a:xfrm>
        </p:spPr>
        <p:txBody>
          <a:bodyPr vert="horz" lIns="91440" tIns="45720" rIns="91440" bIns="45720" rtlCol="0" anchor="b">
            <a:normAutofit fontScale="90000"/>
          </a:bodyPr>
          <a:lstStyle/>
          <a:p>
            <a:pPr marL="0" indent="0" algn="l" defTabSz="914400">
              <a:lnSpc>
                <a:spcPct val="90000"/>
              </a:lnSpc>
            </a:pPr>
            <a:r>
              <a:rPr lang="en-US" sz="1900" b="1" kern="1200" dirty="0">
                <a:solidFill>
                  <a:schemeClr val="tx1"/>
                </a:solidFill>
                <a:latin typeface="+mj-lt"/>
                <a:ea typeface="+mj-ea"/>
                <a:cs typeface="+mj-cs"/>
              </a:rPr>
              <a:t>					The “So What?” </a:t>
            </a:r>
            <a:br>
              <a:rPr lang="en-US" sz="1900" b="1" kern="1200" dirty="0">
                <a:solidFill>
                  <a:schemeClr val="tx1"/>
                </a:solidFill>
                <a:latin typeface="+mj-lt"/>
                <a:ea typeface="+mj-ea"/>
                <a:cs typeface="+mj-cs"/>
              </a:rPr>
            </a:br>
            <a:br>
              <a:rPr lang="en-US" sz="1900" kern="1200" dirty="0">
                <a:solidFill>
                  <a:schemeClr val="tx1"/>
                </a:solidFill>
                <a:latin typeface="+mj-lt"/>
                <a:ea typeface="+mj-ea"/>
                <a:cs typeface="+mj-cs"/>
              </a:rPr>
            </a:br>
            <a:br>
              <a:rPr lang="en-US" sz="1900" kern="1200" dirty="0">
                <a:solidFill>
                  <a:schemeClr val="tx1"/>
                </a:solidFill>
                <a:latin typeface="+mj-lt"/>
                <a:ea typeface="+mj-ea"/>
                <a:cs typeface="+mj-cs"/>
              </a:rPr>
            </a:br>
            <a:r>
              <a:rPr lang="en-US" sz="1900" kern="1200" dirty="0">
                <a:solidFill>
                  <a:schemeClr val="tx1"/>
                </a:solidFill>
                <a:latin typeface="+mj-lt"/>
                <a:ea typeface="+mj-ea"/>
                <a:cs typeface="+mj-cs"/>
              </a:rPr>
              <a:t>Why are you telling me this? </a:t>
            </a:r>
            <a:br>
              <a:rPr lang="en-US" sz="1900" kern="1200" dirty="0">
                <a:solidFill>
                  <a:schemeClr val="tx1"/>
                </a:solidFill>
                <a:latin typeface="+mj-lt"/>
                <a:ea typeface="+mj-ea"/>
                <a:cs typeface="+mj-cs"/>
              </a:rPr>
            </a:br>
            <a:br>
              <a:rPr lang="en-US" sz="1900" kern="1200" dirty="0">
                <a:solidFill>
                  <a:schemeClr val="tx1"/>
                </a:solidFill>
                <a:latin typeface="+mj-lt"/>
                <a:ea typeface="+mj-ea"/>
                <a:cs typeface="+mj-cs"/>
              </a:rPr>
            </a:br>
            <a:br>
              <a:rPr lang="en-US" sz="1900" kern="1200" dirty="0">
                <a:solidFill>
                  <a:schemeClr val="tx1"/>
                </a:solidFill>
                <a:latin typeface="+mj-lt"/>
                <a:ea typeface="+mj-ea"/>
                <a:cs typeface="+mj-cs"/>
              </a:rPr>
            </a:br>
            <a:r>
              <a:rPr lang="en-US" sz="1900" kern="1200" dirty="0">
                <a:solidFill>
                  <a:schemeClr val="tx1"/>
                </a:solidFill>
                <a:latin typeface="+mj-lt"/>
                <a:ea typeface="+mj-ea"/>
                <a:cs typeface="+mj-cs"/>
              </a:rPr>
              <a:t>How does this contribute to what we already know?</a:t>
            </a:r>
            <a:br>
              <a:rPr lang="en-US" sz="1900" kern="1200" dirty="0">
                <a:solidFill>
                  <a:schemeClr val="tx1"/>
                </a:solidFill>
                <a:latin typeface="+mj-lt"/>
                <a:ea typeface="+mj-ea"/>
                <a:cs typeface="+mj-cs"/>
              </a:rPr>
            </a:br>
            <a:br>
              <a:rPr lang="en-US" sz="1900" kern="1200" dirty="0">
                <a:solidFill>
                  <a:schemeClr val="tx1"/>
                </a:solidFill>
                <a:latin typeface="+mj-lt"/>
                <a:ea typeface="+mj-ea"/>
                <a:cs typeface="+mj-cs"/>
              </a:rPr>
            </a:br>
            <a:br>
              <a:rPr lang="en-US" sz="1900" kern="1200" dirty="0">
                <a:solidFill>
                  <a:schemeClr val="tx1"/>
                </a:solidFill>
                <a:latin typeface="+mj-lt"/>
                <a:ea typeface="+mj-ea"/>
                <a:cs typeface="+mj-cs"/>
              </a:rPr>
            </a:br>
            <a:r>
              <a:rPr lang="en-US" sz="1900" kern="1200" dirty="0">
                <a:solidFill>
                  <a:schemeClr val="tx1"/>
                </a:solidFill>
                <a:latin typeface="+mj-lt"/>
                <a:ea typeface="+mj-ea"/>
                <a:cs typeface="+mj-cs"/>
              </a:rPr>
              <a:t>Connect back to the literature – </a:t>
            </a:r>
            <a:r>
              <a:rPr lang="en-US" sz="1900" i="1" kern="1200" dirty="0">
                <a:solidFill>
                  <a:schemeClr val="tx1"/>
                </a:solidFill>
                <a:latin typeface="+mj-lt"/>
                <a:ea typeface="+mj-ea"/>
                <a:cs typeface="+mj-cs"/>
              </a:rPr>
              <a:t>how does this add to the particular research on this topic. </a:t>
            </a:r>
            <a:br>
              <a:rPr lang="en-US" sz="1900" i="1" kern="1200" dirty="0">
                <a:solidFill>
                  <a:schemeClr val="tx1"/>
                </a:solidFill>
                <a:latin typeface="+mj-lt"/>
                <a:ea typeface="+mj-ea"/>
                <a:cs typeface="+mj-cs"/>
              </a:rPr>
            </a:br>
            <a:br>
              <a:rPr lang="en-US" sz="1900" i="1" kern="1200" dirty="0">
                <a:solidFill>
                  <a:schemeClr val="tx1"/>
                </a:solidFill>
                <a:latin typeface="+mj-lt"/>
                <a:ea typeface="+mj-ea"/>
                <a:cs typeface="+mj-cs"/>
              </a:rPr>
            </a:br>
            <a:br>
              <a:rPr lang="en-US" sz="1900" i="1" kern="1200" dirty="0">
                <a:solidFill>
                  <a:schemeClr val="tx1"/>
                </a:solidFill>
                <a:latin typeface="+mj-lt"/>
                <a:ea typeface="+mj-ea"/>
                <a:cs typeface="+mj-cs"/>
              </a:rPr>
            </a:br>
            <a:r>
              <a:rPr lang="en-US" sz="1900" kern="1200" dirty="0">
                <a:solidFill>
                  <a:schemeClr val="tx1"/>
                </a:solidFill>
                <a:latin typeface="+mj-lt"/>
                <a:ea typeface="+mj-ea"/>
                <a:cs typeface="+mj-cs"/>
              </a:rPr>
              <a:t>1. Online Censorship should be understood as multilayered.</a:t>
            </a:r>
            <a:br>
              <a:rPr lang="en-US" sz="1900" kern="1200" dirty="0">
                <a:solidFill>
                  <a:schemeClr val="tx1"/>
                </a:solidFill>
                <a:latin typeface="+mj-lt"/>
                <a:ea typeface="+mj-ea"/>
                <a:cs typeface="+mj-cs"/>
              </a:rPr>
            </a:br>
            <a:endParaRPr lang="en-US" sz="1900" kern="1200" dirty="0">
              <a:solidFill>
                <a:schemeClr val="tx1"/>
              </a:solidFill>
              <a:latin typeface="+mj-lt"/>
              <a:ea typeface="+mj-ea"/>
              <a:cs typeface="+mj-cs"/>
            </a:endParaRPr>
          </a:p>
        </p:txBody>
      </p:sp>
    </p:spTree>
    <p:extLst>
      <p:ext uri="{BB962C8B-B14F-4D97-AF65-F5344CB8AC3E}">
        <p14:creationId xmlns:p14="http://schemas.microsoft.com/office/powerpoint/2010/main" val="3632100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BB288-1721-514C-A681-23C896AA46FA}"/>
              </a:ext>
            </a:extLst>
          </p:cNvPr>
          <p:cNvSpPr>
            <a:spLocks noGrp="1"/>
          </p:cNvSpPr>
          <p:nvPr>
            <p:ph type="title"/>
          </p:nvPr>
        </p:nvSpPr>
        <p:spPr>
          <a:xfrm>
            <a:off x="628650" y="365125"/>
            <a:ext cx="7886700" cy="1325563"/>
          </a:xfrm>
        </p:spPr>
        <p:txBody>
          <a:bodyPr>
            <a:normAutofit/>
          </a:bodyPr>
          <a:lstStyle/>
          <a:p>
            <a:pPr>
              <a:lnSpc>
                <a:spcPct val="90000"/>
              </a:lnSpc>
            </a:pPr>
            <a:r>
              <a:rPr lang="en-US" sz="3600" dirty="0"/>
              <a:t>So what 1?. </a:t>
            </a:r>
            <a:r>
              <a:rPr lang="en-US" sz="2800" kern="1200" dirty="0">
                <a:solidFill>
                  <a:schemeClr val="tx1"/>
                </a:solidFill>
                <a:latin typeface="+mj-lt"/>
                <a:ea typeface="+mj-ea"/>
                <a:cs typeface="+mj-cs"/>
              </a:rPr>
              <a:t>Online Censorship should be understood as multilayered.</a:t>
            </a:r>
            <a:endParaRPr lang="en-MO" sz="280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2E8942-B50B-1A48-AFA2-C8AE22CAB3D9}"/>
              </a:ext>
            </a:extLst>
          </p:cNvPr>
          <p:cNvSpPr>
            <a:spLocks noGrp="1"/>
          </p:cNvSpPr>
          <p:nvPr>
            <p:ph idx="1"/>
          </p:nvPr>
        </p:nvSpPr>
        <p:spPr>
          <a:xfrm>
            <a:off x="628650" y="1929384"/>
            <a:ext cx="7886700" cy="4251960"/>
          </a:xfrm>
        </p:spPr>
        <p:txBody>
          <a:bodyPr>
            <a:normAutofit/>
          </a:bodyPr>
          <a:lstStyle/>
          <a:p>
            <a:pPr>
              <a:lnSpc>
                <a:spcPct val="90000"/>
              </a:lnSpc>
            </a:pPr>
            <a:r>
              <a:rPr lang="en-US" sz="1200" b="1" dirty="0">
                <a:latin typeface="Times New Roman" panose="02020603050405020304" pitchFamily="18" charset="0"/>
                <a:cs typeface="Times New Roman" panose="02020603050405020304" pitchFamily="18" charset="0"/>
              </a:rPr>
              <a:t>Understanding Chinese censorship beyond the one dimensional  </a:t>
            </a:r>
          </a:p>
          <a:p>
            <a:pPr>
              <a:lnSpc>
                <a:spcPct val="90000"/>
              </a:lnSpc>
            </a:pPr>
            <a:endParaRPr lang="en-US" sz="1200" dirty="0">
              <a:latin typeface="Times New Roman" panose="02020603050405020304" pitchFamily="18" charset="0"/>
              <a:cs typeface="Times New Roman" panose="02020603050405020304" pitchFamily="18" charset="0"/>
            </a:endParaRPr>
          </a:p>
          <a:p>
            <a:pPr>
              <a:lnSpc>
                <a:spcPct val="90000"/>
              </a:lnSpc>
            </a:pPr>
            <a:r>
              <a:rPr lang="en-US" sz="1200" dirty="0">
                <a:latin typeface="Times New Roman" panose="02020603050405020304" pitchFamily="18" charset="0"/>
                <a:cs typeface="Times New Roman" panose="02020603050405020304" pitchFamily="18" charset="0"/>
              </a:rPr>
              <a:t>However, it is important to understand the context of Chinese censorship as layered between the public as well as different levels of government with their own agendas. </a:t>
            </a:r>
          </a:p>
          <a:p>
            <a:pPr>
              <a:lnSpc>
                <a:spcPct val="90000"/>
              </a:lnSpc>
            </a:pPr>
            <a:endParaRPr lang="en-US" sz="1200" dirty="0">
              <a:latin typeface="Times New Roman" panose="02020603050405020304" pitchFamily="18" charset="0"/>
              <a:cs typeface="Times New Roman" panose="02020603050405020304" pitchFamily="18" charset="0"/>
            </a:endParaRPr>
          </a:p>
          <a:p>
            <a:pPr>
              <a:lnSpc>
                <a:spcPct val="90000"/>
              </a:lnSpc>
            </a:pPr>
            <a:r>
              <a:rPr lang="en-US" sz="1200" dirty="0">
                <a:latin typeface="Times New Roman" panose="02020603050405020304" pitchFamily="18" charset="0"/>
                <a:cs typeface="Times New Roman" panose="02020603050405020304" pitchFamily="18" charset="0"/>
              </a:rPr>
              <a:t>On the one hand, political criticism about the event took place at the level of the Chinese public and local governmental sectors, reflecting a lack of trust in official statements and calling for those responsible to be held accountable. </a:t>
            </a:r>
          </a:p>
          <a:p>
            <a:pPr>
              <a:lnSpc>
                <a:spcPct val="90000"/>
              </a:lnSpc>
            </a:pPr>
            <a:endParaRPr lang="en-US" sz="1200" dirty="0">
              <a:latin typeface="Times New Roman" panose="02020603050405020304" pitchFamily="18" charset="0"/>
              <a:cs typeface="Times New Roman" panose="02020603050405020304" pitchFamily="18" charset="0"/>
            </a:endParaRPr>
          </a:p>
          <a:p>
            <a:pPr>
              <a:lnSpc>
                <a:spcPct val="90000"/>
              </a:lnSpc>
            </a:pPr>
            <a:r>
              <a:rPr lang="en-US" sz="1200" dirty="0">
                <a:latin typeface="Times New Roman" panose="02020603050405020304" pitchFamily="18" charset="0"/>
                <a:cs typeface="Times New Roman" panose="02020603050405020304" pitchFamily="18" charset="0"/>
              </a:rPr>
              <a:t>On the other hand, the local government is subject to a further layer of power of the central government, such that the local government was sandwiched between the public and the central government. </a:t>
            </a:r>
          </a:p>
          <a:p>
            <a:pPr>
              <a:lnSpc>
                <a:spcPct val="90000"/>
              </a:lnSpc>
            </a:pPr>
            <a:endParaRPr lang="en-US" sz="1200" dirty="0">
              <a:latin typeface="Times New Roman" panose="02020603050405020304" pitchFamily="18" charset="0"/>
              <a:cs typeface="Times New Roman" panose="02020603050405020304" pitchFamily="18" charset="0"/>
            </a:endParaRPr>
          </a:p>
          <a:p>
            <a:pPr>
              <a:lnSpc>
                <a:spcPct val="90000"/>
              </a:lnSpc>
            </a:pPr>
            <a:r>
              <a:rPr lang="en-US" sz="1200" dirty="0">
                <a:latin typeface="Times New Roman" panose="02020603050405020304" pitchFamily="18" charset="0"/>
                <a:cs typeface="Times New Roman" panose="02020603050405020304" pitchFamily="18" charset="0"/>
              </a:rPr>
              <a:t>During the first 2 weeks after the explosions, the central government monitored the situation and intervened when it was necessary (e.g. designating a group of state officials to assist the relief work and investigation, as well as censoring and clarifying ‘rumors’ on social media). Thus, despite the ability to shut down criticism of the local government and even suspend the platform, the state government used this criticism to advance its own policy of anti-corruption by allowing </a:t>
            </a:r>
            <a:r>
              <a:rPr lang="en-US" sz="1200" i="1" dirty="0">
                <a:latin typeface="Times New Roman" panose="02020603050405020304" pitchFamily="18" charset="0"/>
                <a:cs typeface="Times New Roman" panose="02020603050405020304" pitchFamily="18" charset="0"/>
              </a:rPr>
              <a:t>Weibo </a:t>
            </a:r>
            <a:r>
              <a:rPr lang="en-US" sz="1200" dirty="0">
                <a:latin typeface="Times New Roman" panose="02020603050405020304" pitchFamily="18" charset="0"/>
                <a:cs typeface="Times New Roman" panose="02020603050405020304" pitchFamily="18" charset="0"/>
              </a:rPr>
              <a:t>users to highlight possible corruption at a local level. </a:t>
            </a:r>
          </a:p>
          <a:p>
            <a:pPr>
              <a:lnSpc>
                <a:spcPct val="90000"/>
              </a:lnSpc>
            </a:pPr>
            <a:endParaRPr lang="en-US" sz="1200" dirty="0">
              <a:latin typeface="Times New Roman" panose="02020603050405020304" pitchFamily="18" charset="0"/>
              <a:cs typeface="Times New Roman" panose="02020603050405020304" pitchFamily="18" charset="0"/>
            </a:endParaRPr>
          </a:p>
          <a:p>
            <a:pPr>
              <a:lnSpc>
                <a:spcPct val="90000"/>
              </a:lnSpc>
            </a:pPr>
            <a:r>
              <a:rPr lang="en-US" sz="1200" dirty="0">
                <a:latin typeface="Times New Roman" panose="02020603050405020304" pitchFamily="18" charset="0"/>
                <a:cs typeface="Times New Roman" panose="02020603050405020304" pitchFamily="18" charset="0"/>
              </a:rPr>
              <a:t>This also meant the local government was left alone to deal with the public anger and deflect scrutiny from the central government. This adds weight to the argument that online political criticism can be useful to the state when used selectively because it allows a safe degree of criticism of local and regional levels of government and meanwhile, does not assail the Party’s political leadership in China (King et al., 2013; Shao, 2018). </a:t>
            </a:r>
            <a:endParaRPr lang="en-MO"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0733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85E30-06E2-6747-BA11-90F93B1E2E35}"/>
              </a:ext>
            </a:extLst>
          </p:cNvPr>
          <p:cNvSpPr>
            <a:spLocks noGrp="1"/>
          </p:cNvSpPr>
          <p:nvPr>
            <p:ph type="title"/>
          </p:nvPr>
        </p:nvSpPr>
        <p:spPr>
          <a:xfrm>
            <a:off x="457200" y="421783"/>
            <a:ext cx="8229600" cy="1143000"/>
          </a:xfrm>
        </p:spPr>
        <p:txBody>
          <a:bodyPr>
            <a:normAutofit/>
          </a:bodyPr>
          <a:lstStyle/>
          <a:p>
            <a:r>
              <a:rPr lang="en-US" sz="2800" b="1" dirty="0"/>
              <a:t>So What? 2. </a:t>
            </a:r>
            <a:br>
              <a:rPr lang="en-MO" sz="2400" b="1"/>
            </a:br>
            <a:r>
              <a:rPr lang="en-US" sz="2400" b="1" dirty="0"/>
              <a:t>The Creativity of the Game of Cat and Mouse</a:t>
            </a:r>
            <a:endParaRPr lang="en-MO" sz="2400" b="1" dirty="0"/>
          </a:p>
        </p:txBody>
      </p:sp>
      <p:sp>
        <p:nvSpPr>
          <p:cNvPr id="3" name="Content Placeholder 2">
            <a:extLst>
              <a:ext uri="{FF2B5EF4-FFF2-40B4-BE49-F238E27FC236}">
                <a16:creationId xmlns:a16="http://schemas.microsoft.com/office/drawing/2014/main" id="{46091073-A372-0643-BC3D-03F7757366F3}"/>
              </a:ext>
            </a:extLst>
          </p:cNvPr>
          <p:cNvSpPr>
            <a:spLocks noGrp="1"/>
          </p:cNvSpPr>
          <p:nvPr>
            <p:ph idx="1"/>
          </p:nvPr>
        </p:nvSpPr>
        <p:spPr>
          <a:xfrm>
            <a:off x="457200" y="2739203"/>
            <a:ext cx="8229600" cy="3697014"/>
          </a:xfrm>
        </p:spPr>
        <p:txBody>
          <a:bodyPr>
            <a:normAutofit/>
          </a:bodyPr>
          <a:lstStyle/>
          <a:p>
            <a:r>
              <a:rPr lang="en-US" sz="1400" dirty="0">
                <a:latin typeface="Times New Roman" panose="02020603050405020304" pitchFamily="18" charset="0"/>
                <a:cs typeface="Times New Roman" panose="02020603050405020304" pitchFamily="18" charset="0"/>
              </a:rPr>
              <a:t>It would then be mistaken to think of these human censors as somehow not aware of the techniques, or lacking the same pragmatic knowledge used by other social media users to circumvent or avoid censorship.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That is, censors and monitors should be seen as possessing the same kind of pragmatic competence and shared scheme of interpretation as social media users do, which means that they will be able to identify the political criticism hidden in plain sight once it is there.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Therefore, it is fair to say that the proliferation and advances of the Internet and social media technologies not only empower Chinese users with new opportunities to counter the might of the authorities, but they also empower the censors with more sophisticated means to control the public discourse (</a:t>
            </a:r>
            <a:r>
              <a:rPr lang="en-US" sz="1400" dirty="0" err="1">
                <a:latin typeface="Times New Roman" panose="02020603050405020304" pitchFamily="18" charset="0"/>
                <a:cs typeface="Times New Roman" panose="02020603050405020304" pitchFamily="18" charset="0"/>
              </a:rPr>
              <a:t>Albeanu</a:t>
            </a:r>
            <a:r>
              <a:rPr lang="en-US" sz="1400" dirty="0">
                <a:latin typeface="Times New Roman" panose="02020603050405020304" pitchFamily="18" charset="0"/>
                <a:cs typeface="Times New Roman" panose="02020603050405020304" pitchFamily="18" charset="0"/>
              </a:rPr>
              <a:t>, 2017).</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In this game of cat and mouse, both Chinese users and censors act and react based on their mutual understanding. Such mutual understanding keeps growing as the Internet censorship apparatus is evolving and the Chinese users are developing new tactics to cope with it.</a:t>
            </a:r>
            <a:endParaRPr lang="en-MO" sz="1400" dirty="0">
              <a:latin typeface="Times New Roman" panose="02020603050405020304" pitchFamily="18" charset="0"/>
              <a:cs typeface="Times New Roman" panose="02020603050405020304" pitchFamily="18" charset="0"/>
            </a:endParaRPr>
          </a:p>
          <a:p>
            <a:endParaRPr lang="en-MO" dirty="0"/>
          </a:p>
        </p:txBody>
      </p:sp>
      <p:sp>
        <p:nvSpPr>
          <p:cNvPr id="4" name="Rectangle 3">
            <a:extLst>
              <a:ext uri="{FF2B5EF4-FFF2-40B4-BE49-F238E27FC236}">
                <a16:creationId xmlns:a16="http://schemas.microsoft.com/office/drawing/2014/main" id="{E5420390-BE81-5646-B613-93A48A120C01}"/>
              </a:ext>
            </a:extLst>
          </p:cNvPr>
          <p:cNvSpPr/>
          <p:nvPr/>
        </p:nvSpPr>
        <p:spPr>
          <a:xfrm>
            <a:off x="530773" y="1676398"/>
            <a:ext cx="7804423" cy="646331"/>
          </a:xfrm>
          <a:prstGeom prst="rect">
            <a:avLst/>
          </a:prstGeom>
        </p:spPr>
        <p:txBody>
          <a:bodyPr wrap="square">
            <a:spAutoFit/>
          </a:bodyPr>
          <a:lstStyle/>
          <a:p>
            <a:r>
              <a:rPr lang="en-MO" dirty="0"/>
              <a:t>Understanding censorship as both layered and as </a:t>
            </a:r>
            <a:r>
              <a:rPr lang="en-MO"/>
              <a:t>somehow collaborative</a:t>
            </a:r>
            <a:r>
              <a:rPr lang="en-US" dirty="0"/>
              <a:t> as they push each other.</a:t>
            </a:r>
            <a:endParaRPr lang="en-MO"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E822B6C-4BB2-A119-91AA-9DDC13B6DA38}"/>
                  </a:ext>
                </a:extLst>
              </p14:cNvPr>
              <p14:cNvContentPartPr/>
              <p14:nvPr/>
            </p14:nvContentPartPr>
            <p14:xfrm>
              <a:off x="1344240" y="5614452"/>
              <a:ext cx="1798200" cy="10440"/>
            </p14:xfrm>
          </p:contentPart>
        </mc:Choice>
        <mc:Fallback xmlns="">
          <p:pic>
            <p:nvPicPr>
              <p:cNvPr id="5" name="Ink 4">
                <a:extLst>
                  <a:ext uri="{FF2B5EF4-FFF2-40B4-BE49-F238E27FC236}">
                    <a16:creationId xmlns:a16="http://schemas.microsoft.com/office/drawing/2014/main" id="{EE822B6C-4BB2-A119-91AA-9DDC13B6DA38}"/>
                  </a:ext>
                </a:extLst>
              </p:cNvPr>
              <p:cNvPicPr/>
              <p:nvPr/>
            </p:nvPicPr>
            <p:blipFill>
              <a:blip r:embed="rId3"/>
              <a:stretch>
                <a:fillRect/>
              </a:stretch>
            </p:blipFill>
            <p:spPr>
              <a:xfrm>
                <a:off x="1326240" y="5596812"/>
                <a:ext cx="18338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09B70FA6-F187-B921-EFD4-D3669D9CC2EB}"/>
                  </a:ext>
                </a:extLst>
              </p14:cNvPr>
              <p14:cNvContentPartPr/>
              <p14:nvPr/>
            </p14:nvContentPartPr>
            <p14:xfrm>
              <a:off x="2423010" y="3746092"/>
              <a:ext cx="2068920" cy="16920"/>
            </p14:xfrm>
          </p:contentPart>
        </mc:Choice>
        <mc:Fallback>
          <p:pic>
            <p:nvPicPr>
              <p:cNvPr id="8" name="Ink 7">
                <a:extLst>
                  <a:ext uri="{FF2B5EF4-FFF2-40B4-BE49-F238E27FC236}">
                    <a16:creationId xmlns:a16="http://schemas.microsoft.com/office/drawing/2014/main" id="{09B70FA6-F187-B921-EFD4-D3669D9CC2EB}"/>
                  </a:ext>
                </a:extLst>
              </p:cNvPr>
              <p:cNvPicPr/>
              <p:nvPr/>
            </p:nvPicPr>
            <p:blipFill>
              <a:blip r:embed="rId5"/>
              <a:stretch>
                <a:fillRect/>
              </a:stretch>
            </p:blipFill>
            <p:spPr>
              <a:xfrm>
                <a:off x="2405010" y="3728092"/>
                <a:ext cx="21045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E7E99C44-C9C8-2D7E-7B08-31BAE63C0807}"/>
                  </a:ext>
                </a:extLst>
              </p14:cNvPr>
              <p14:cNvContentPartPr/>
              <p14:nvPr/>
            </p14:nvContentPartPr>
            <p14:xfrm>
              <a:off x="4510290" y="3737092"/>
              <a:ext cx="3733920" cy="42480"/>
            </p14:xfrm>
          </p:contentPart>
        </mc:Choice>
        <mc:Fallback>
          <p:pic>
            <p:nvPicPr>
              <p:cNvPr id="9" name="Ink 8">
                <a:extLst>
                  <a:ext uri="{FF2B5EF4-FFF2-40B4-BE49-F238E27FC236}">
                    <a16:creationId xmlns:a16="http://schemas.microsoft.com/office/drawing/2014/main" id="{E7E99C44-C9C8-2D7E-7B08-31BAE63C0807}"/>
                  </a:ext>
                </a:extLst>
              </p:cNvPr>
              <p:cNvPicPr/>
              <p:nvPr/>
            </p:nvPicPr>
            <p:blipFill>
              <a:blip r:embed="rId7"/>
              <a:stretch>
                <a:fillRect/>
              </a:stretch>
            </p:blipFill>
            <p:spPr>
              <a:xfrm>
                <a:off x="4492650" y="3719092"/>
                <a:ext cx="3769560" cy="78120"/>
              </a:xfrm>
              <a:prstGeom prst="rect">
                <a:avLst/>
              </a:prstGeom>
            </p:spPr>
          </p:pic>
        </mc:Fallback>
      </mc:AlternateContent>
    </p:spTree>
    <p:extLst>
      <p:ext uri="{BB962C8B-B14F-4D97-AF65-F5344CB8AC3E}">
        <p14:creationId xmlns:p14="http://schemas.microsoft.com/office/powerpoint/2010/main" val="396774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448055"/>
            <a:ext cx="2560777"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6B0F24-2740-5F4F-800E-9A80A5CE2E8B}"/>
              </a:ext>
            </a:extLst>
          </p:cNvPr>
          <p:cNvSpPr>
            <a:spLocks noGrp="1"/>
          </p:cNvSpPr>
          <p:nvPr>
            <p:ph type="title"/>
          </p:nvPr>
        </p:nvSpPr>
        <p:spPr>
          <a:xfrm>
            <a:off x="582930" y="731519"/>
            <a:ext cx="2133893" cy="3237579"/>
          </a:xfrm>
        </p:spPr>
        <p:txBody>
          <a:bodyPr>
            <a:normAutofit/>
          </a:bodyPr>
          <a:lstStyle/>
          <a:p>
            <a:r>
              <a:rPr lang="en-US" sz="2600">
                <a:solidFill>
                  <a:srgbClr val="FFFFFF"/>
                </a:solidFill>
                <a:latin typeface="Times New Roman" panose="02020603050405020304" pitchFamily="18" charset="0"/>
                <a:cs typeface="Times New Roman" panose="02020603050405020304" pitchFamily="18" charset="0"/>
              </a:rPr>
              <a:t>The “Limitations” and “</a:t>
            </a:r>
            <a:r>
              <a:rPr lang="en-MO" sz="2600">
                <a:solidFill>
                  <a:srgbClr val="FFFFFF"/>
                </a:solidFill>
                <a:latin typeface="Times New Roman" panose="02020603050405020304" pitchFamily="18" charset="0"/>
                <a:cs typeface="Times New Roman" panose="02020603050405020304" pitchFamily="18" charset="0"/>
              </a:rPr>
              <a:t>Future Research</a:t>
            </a:r>
            <a:r>
              <a:rPr lang="en-US" sz="2600">
                <a:solidFill>
                  <a:srgbClr val="FFFFFF"/>
                </a:solidFill>
                <a:latin typeface="Times New Roman" panose="02020603050405020304" pitchFamily="18" charset="0"/>
                <a:cs typeface="Times New Roman" panose="02020603050405020304" pitchFamily="18" charset="0"/>
              </a:rPr>
              <a:t>” Sections</a:t>
            </a:r>
            <a:r>
              <a:rPr lang="en-MO" sz="2600">
                <a:solidFill>
                  <a:srgbClr val="FFFFFF"/>
                </a:solidFill>
                <a:latin typeface="Times New Roman" panose="02020603050405020304" pitchFamily="18" charset="0"/>
                <a:cs typeface="Times New Roman" panose="02020603050405020304" pitchFamily="18" charset="0"/>
              </a:rPr>
              <a:t> </a:t>
            </a:r>
          </a:p>
        </p:txBody>
      </p:sp>
      <p:sp>
        <p:nvSpPr>
          <p:cNvPr id="22" name="Rectangle 2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7" y="4419227"/>
            <a:ext cx="2560777"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4" name="Rectangle 2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2" y="448055"/>
            <a:ext cx="5766356"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285994-AED0-964D-9835-BCEC76244E23}"/>
              </a:ext>
            </a:extLst>
          </p:cNvPr>
          <p:cNvSpPr>
            <a:spLocks noGrp="1"/>
          </p:cNvSpPr>
          <p:nvPr>
            <p:ph idx="1"/>
          </p:nvPr>
        </p:nvSpPr>
        <p:spPr>
          <a:xfrm>
            <a:off x="3284781" y="686862"/>
            <a:ext cx="5278194" cy="5475129"/>
          </a:xfrm>
        </p:spPr>
        <p:txBody>
          <a:bodyPr anchor="ctr">
            <a:normAutofit/>
          </a:bodyPr>
          <a:lstStyle/>
          <a:p>
            <a:pPr>
              <a:lnSpc>
                <a:spcPct val="90000"/>
              </a:lnSpc>
            </a:pPr>
            <a:r>
              <a:rPr lang="en-MO" sz="1400">
                <a:latin typeface="Times New Roman" panose="02020603050405020304" pitchFamily="18" charset="0"/>
                <a:cs typeface="Times New Roman" panose="02020603050405020304" pitchFamily="18" charset="0"/>
              </a:rPr>
              <a:t>I am not a partic</a:t>
            </a:r>
            <a:r>
              <a:rPr lang="en-US" sz="1400">
                <a:latin typeface="Times New Roman" panose="02020603050405020304" pitchFamily="18" charset="0"/>
                <a:cs typeface="Times New Roman" panose="02020603050405020304" pitchFamily="18" charset="0"/>
              </a:rPr>
              <a:t>ular</a:t>
            </a:r>
            <a:r>
              <a:rPr lang="en-MO" sz="1400">
                <a:latin typeface="Times New Roman" panose="02020603050405020304" pitchFamily="18" charset="0"/>
                <a:cs typeface="Times New Roman" panose="02020603050405020304" pitchFamily="18" charset="0"/>
              </a:rPr>
              <a:t> fan of sections on ‘future research’. </a:t>
            </a:r>
            <a:r>
              <a:rPr lang="en-GB" sz="1400">
                <a:latin typeface="Times New Roman" panose="02020603050405020304" pitchFamily="18" charset="0"/>
                <a:cs typeface="Times New Roman" panose="02020603050405020304" pitchFamily="18" charset="0"/>
              </a:rPr>
              <a:t>I</a:t>
            </a:r>
            <a:r>
              <a:rPr lang="en-MO" sz="1400">
                <a:latin typeface="Times New Roman" panose="02020603050405020304" pitchFamily="18" charset="0"/>
                <a:cs typeface="Times New Roman" panose="02020603050405020304" pitchFamily="18" charset="0"/>
              </a:rPr>
              <a:t>ts like saying yeh look at my awsome research which you can carry on for me. Why would you assume that others would value your research that much to take on your research and why not do the future research yourself? </a:t>
            </a:r>
            <a:r>
              <a:rPr lang="en-US" sz="1400" b="1" i="1">
                <a:latin typeface="Times New Roman" panose="02020603050405020304" pitchFamily="18" charset="0"/>
                <a:cs typeface="Times New Roman" panose="02020603050405020304" pitchFamily="18" charset="0"/>
              </a:rPr>
              <a:t>Let them decide……  You will see it in the future citations</a:t>
            </a:r>
            <a:endParaRPr lang="en-MO" sz="1400" b="1" i="1">
              <a:latin typeface="Times New Roman" panose="02020603050405020304" pitchFamily="18" charset="0"/>
              <a:cs typeface="Times New Roman" panose="02020603050405020304" pitchFamily="18" charset="0"/>
            </a:endParaRPr>
          </a:p>
          <a:p>
            <a:pPr>
              <a:lnSpc>
                <a:spcPct val="90000"/>
              </a:lnSpc>
            </a:pPr>
            <a:endParaRPr lang="en-MO" sz="1400">
              <a:latin typeface="Times New Roman" panose="02020603050405020304" pitchFamily="18" charset="0"/>
              <a:cs typeface="Times New Roman" panose="02020603050405020304" pitchFamily="18" charset="0"/>
            </a:endParaRPr>
          </a:p>
          <a:p>
            <a:pPr>
              <a:lnSpc>
                <a:spcPct val="90000"/>
              </a:lnSpc>
            </a:pPr>
            <a:r>
              <a:rPr lang="en-MO" sz="1400">
                <a:latin typeface="Times New Roman" panose="02020603050405020304" pitchFamily="18" charset="0"/>
                <a:cs typeface="Times New Roman" panose="02020603050405020304" pitchFamily="18" charset="0"/>
              </a:rPr>
              <a:t>I prefer ‘seeding’. Introducing concepts and ideas into the research, to clear the ground and plant the seed for further studies. </a:t>
            </a:r>
          </a:p>
          <a:p>
            <a:pPr marL="0" indent="0">
              <a:lnSpc>
                <a:spcPct val="90000"/>
              </a:lnSpc>
              <a:buNone/>
            </a:pPr>
            <a:endParaRPr lang="en-MO" sz="1400">
              <a:latin typeface="Times New Roman" panose="02020603050405020304" pitchFamily="18" charset="0"/>
              <a:cs typeface="Times New Roman" panose="02020603050405020304" pitchFamily="18" charset="0"/>
            </a:endParaRPr>
          </a:p>
          <a:p>
            <a:pPr>
              <a:lnSpc>
                <a:spcPct val="90000"/>
              </a:lnSpc>
            </a:pPr>
            <a:r>
              <a:rPr lang="en-MO" sz="1400">
                <a:latin typeface="Times New Roman" panose="02020603050405020304" pitchFamily="18" charset="0"/>
                <a:cs typeface="Times New Roman" panose="02020603050405020304" pitchFamily="18" charset="0"/>
              </a:rPr>
              <a:t>Chinese Social Media is differ</a:t>
            </a:r>
            <a:r>
              <a:rPr lang="en-GB" sz="1400">
                <a:latin typeface="Times New Roman" panose="02020603050405020304" pitchFamily="18" charset="0"/>
                <a:cs typeface="Times New Roman" panose="02020603050405020304" pitchFamily="18" charset="0"/>
              </a:rPr>
              <a:t>e</a:t>
            </a:r>
            <a:r>
              <a:rPr lang="en-MO" sz="1400">
                <a:latin typeface="Times New Roman" panose="02020603050405020304" pitchFamily="18" charset="0"/>
                <a:cs typeface="Times New Roman" panose="02020603050405020304" pitchFamily="18" charset="0"/>
              </a:rPr>
              <a:t>nt from Western Social Media – technology, affordances, and use. It is itelf an area of study</a:t>
            </a:r>
            <a:endParaRPr lang="en-US" sz="1400">
              <a:latin typeface="Times New Roman" panose="02020603050405020304" pitchFamily="18" charset="0"/>
              <a:cs typeface="Times New Roman" panose="02020603050405020304" pitchFamily="18" charset="0"/>
            </a:endParaRPr>
          </a:p>
          <a:p>
            <a:pPr>
              <a:lnSpc>
                <a:spcPct val="90000"/>
              </a:lnSpc>
            </a:pPr>
            <a:endParaRPr lang="en-MO" sz="1400">
              <a:latin typeface="Times New Roman" panose="02020603050405020304" pitchFamily="18" charset="0"/>
              <a:cs typeface="Times New Roman" panose="02020603050405020304" pitchFamily="18" charset="0"/>
            </a:endParaRPr>
          </a:p>
          <a:p>
            <a:pPr>
              <a:lnSpc>
                <a:spcPct val="90000"/>
              </a:lnSpc>
            </a:pPr>
            <a:r>
              <a:rPr lang="en-MO" sz="1400">
                <a:latin typeface="Times New Roman" panose="02020603050405020304" pitchFamily="18" charset="0"/>
                <a:cs typeface="Times New Roman" panose="02020603050405020304" pitchFamily="18" charset="0"/>
              </a:rPr>
              <a:t>Chinese Social Media is characterised by forms of creativity – its context is differ</a:t>
            </a:r>
            <a:r>
              <a:rPr lang="en-GB" sz="1400">
                <a:latin typeface="Times New Roman" panose="02020603050405020304" pitchFamily="18" charset="0"/>
                <a:cs typeface="Times New Roman" panose="02020603050405020304" pitchFamily="18" charset="0"/>
              </a:rPr>
              <a:t>e</a:t>
            </a:r>
            <a:r>
              <a:rPr lang="en-MO" sz="1400">
                <a:latin typeface="Times New Roman" panose="02020603050405020304" pitchFamily="18" charset="0"/>
                <a:cs typeface="Times New Roman" panose="02020603050405020304" pitchFamily="18" charset="0"/>
              </a:rPr>
              <a:t>nt from outside China and it is put to differ</a:t>
            </a:r>
            <a:r>
              <a:rPr lang="en-GB" sz="1400">
                <a:latin typeface="Times New Roman" panose="02020603050405020304" pitchFamily="18" charset="0"/>
                <a:cs typeface="Times New Roman" panose="02020603050405020304" pitchFamily="18" charset="0"/>
              </a:rPr>
              <a:t>e</a:t>
            </a:r>
            <a:r>
              <a:rPr lang="en-MO" sz="1400">
                <a:latin typeface="Times New Roman" panose="02020603050405020304" pitchFamily="18" charset="0"/>
                <a:cs typeface="Times New Roman" panose="02020603050405020304" pitchFamily="18" charset="0"/>
              </a:rPr>
              <a:t>nt uses. </a:t>
            </a:r>
            <a:endParaRPr lang="en-US" sz="1400">
              <a:latin typeface="Times New Roman" panose="02020603050405020304" pitchFamily="18" charset="0"/>
              <a:cs typeface="Times New Roman" panose="02020603050405020304" pitchFamily="18" charset="0"/>
            </a:endParaRPr>
          </a:p>
          <a:p>
            <a:pPr>
              <a:lnSpc>
                <a:spcPct val="90000"/>
              </a:lnSpc>
            </a:pPr>
            <a:endParaRPr lang="en-MO" sz="1400">
              <a:latin typeface="Times New Roman" panose="02020603050405020304" pitchFamily="18" charset="0"/>
              <a:cs typeface="Times New Roman" panose="02020603050405020304" pitchFamily="18" charset="0"/>
            </a:endParaRPr>
          </a:p>
          <a:p>
            <a:pPr>
              <a:lnSpc>
                <a:spcPct val="90000"/>
              </a:lnSpc>
            </a:pPr>
            <a:r>
              <a:rPr lang="en-MO" sz="1400">
                <a:latin typeface="Times New Roman" panose="02020603050405020304" pitchFamily="18" charset="0"/>
                <a:cs typeface="Times New Roman" panose="02020603050405020304" pitchFamily="18" charset="0"/>
              </a:rPr>
              <a:t>(The creativity is both in the affordances of individual platforms but also within a cross platform environment. Chinese social media platforms do not exist in silos.) </a:t>
            </a:r>
            <a:endParaRPr lang="en-US" sz="1400">
              <a:latin typeface="Times New Roman" panose="02020603050405020304" pitchFamily="18" charset="0"/>
              <a:cs typeface="Times New Roman" panose="02020603050405020304" pitchFamily="18" charset="0"/>
            </a:endParaRPr>
          </a:p>
          <a:p>
            <a:pPr>
              <a:lnSpc>
                <a:spcPct val="90000"/>
              </a:lnSpc>
            </a:pPr>
            <a:endParaRPr lang="en-US" sz="1400">
              <a:latin typeface="Times New Roman" panose="02020603050405020304" pitchFamily="18" charset="0"/>
              <a:cs typeface="Times New Roman" panose="02020603050405020304" pitchFamily="18" charset="0"/>
            </a:endParaRPr>
          </a:p>
          <a:p>
            <a:pPr>
              <a:lnSpc>
                <a:spcPct val="90000"/>
              </a:lnSpc>
            </a:pPr>
            <a:endParaRPr lang="en-US" sz="1400">
              <a:latin typeface="Times New Roman" panose="02020603050405020304" pitchFamily="18" charset="0"/>
              <a:cs typeface="Times New Roman" panose="02020603050405020304" pitchFamily="18" charset="0"/>
            </a:endParaRPr>
          </a:p>
          <a:p>
            <a:pPr>
              <a:lnSpc>
                <a:spcPct val="90000"/>
              </a:lnSpc>
            </a:pPr>
            <a:r>
              <a:rPr lang="en-US" sz="1400" i="1">
                <a:latin typeface="Times New Roman" panose="02020603050405020304" pitchFamily="18" charset="0"/>
                <a:cs typeface="Times New Roman" panose="02020603050405020304" pitchFamily="18" charset="0"/>
              </a:rPr>
              <a:t>So how was it received? </a:t>
            </a:r>
            <a:endParaRPr lang="en-MO" sz="14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6569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E1E8F74-7877-8CE7-4FAF-CA0C0CBE051E}"/>
              </a:ext>
            </a:extLst>
          </p:cNvPr>
          <p:cNvPicPr>
            <a:picLocks noChangeAspect="1"/>
          </p:cNvPicPr>
          <p:nvPr/>
        </p:nvPicPr>
        <p:blipFill rotWithShape="1">
          <a:blip r:embed="rId2">
            <a:alphaModFix amt="35000"/>
          </a:blip>
          <a:srcRect l="2334" r="-1" b="-1"/>
          <a:stretch/>
        </p:blipFill>
        <p:spPr>
          <a:xfrm>
            <a:off x="20" y="1"/>
            <a:ext cx="9143980" cy="6857999"/>
          </a:xfrm>
          <a:prstGeom prst="rect">
            <a:avLst/>
          </a:prstGeom>
        </p:spPr>
      </p:pic>
      <p:sp>
        <p:nvSpPr>
          <p:cNvPr id="2" name="Title 1">
            <a:extLst>
              <a:ext uri="{FF2B5EF4-FFF2-40B4-BE49-F238E27FC236}">
                <a16:creationId xmlns:a16="http://schemas.microsoft.com/office/drawing/2014/main" id="{57B73D04-FF63-7B75-D35C-14AFBC47E831}"/>
              </a:ext>
            </a:extLst>
          </p:cNvPr>
          <p:cNvSpPr>
            <a:spLocks noGrp="1"/>
          </p:cNvSpPr>
          <p:nvPr>
            <p:ph type="title"/>
          </p:nvPr>
        </p:nvSpPr>
        <p:spPr>
          <a:xfrm>
            <a:off x="628650" y="1065862"/>
            <a:ext cx="2484873" cy="4726276"/>
          </a:xfrm>
        </p:spPr>
        <p:txBody>
          <a:bodyPr>
            <a:normAutofit/>
          </a:bodyPr>
          <a:lstStyle/>
          <a:p>
            <a:pPr algn="r"/>
            <a:r>
              <a:rPr lang="en-US" sz="3500">
                <a:solidFill>
                  <a:srgbClr val="FFFFFF"/>
                </a:solidFill>
              </a:rPr>
              <a:t>Recap</a:t>
            </a:r>
          </a:p>
        </p:txBody>
      </p:sp>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53350A6-1B94-502E-D2F8-04B7B2091406}"/>
              </a:ext>
            </a:extLst>
          </p:cNvPr>
          <p:cNvGraphicFramePr>
            <a:graphicFrameLocks noGrp="1"/>
          </p:cNvGraphicFramePr>
          <p:nvPr>
            <p:ph idx="1"/>
            <p:extLst>
              <p:ext uri="{D42A27DB-BD31-4B8C-83A1-F6EECF244321}">
                <p14:modId xmlns:p14="http://schemas.microsoft.com/office/powerpoint/2010/main" val="248857884"/>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161246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86A8-FAC8-A85C-15C3-3F64D706D03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5635064-50AB-AA83-7DDF-9FF84948E91D}"/>
              </a:ext>
            </a:extLst>
          </p:cNvPr>
          <p:cNvPicPr>
            <a:picLocks noGrp="1" noChangeAspect="1"/>
          </p:cNvPicPr>
          <p:nvPr>
            <p:ph idx="1"/>
          </p:nvPr>
        </p:nvPicPr>
        <p:blipFill>
          <a:blip r:embed="rId2"/>
          <a:stretch>
            <a:fillRect/>
          </a:stretch>
        </p:blipFill>
        <p:spPr>
          <a:xfrm>
            <a:off x="266112" y="0"/>
            <a:ext cx="2301482" cy="2773683"/>
          </a:xfrm>
        </p:spPr>
      </p:pic>
      <p:pic>
        <p:nvPicPr>
          <p:cNvPr id="9" name="Picture 8">
            <a:extLst>
              <a:ext uri="{FF2B5EF4-FFF2-40B4-BE49-F238E27FC236}">
                <a16:creationId xmlns:a16="http://schemas.microsoft.com/office/drawing/2014/main" id="{504A9DE6-2586-65B1-F9CA-EEBFEB21DFA0}"/>
              </a:ext>
            </a:extLst>
          </p:cNvPr>
          <p:cNvPicPr>
            <a:picLocks noChangeAspect="1"/>
          </p:cNvPicPr>
          <p:nvPr/>
        </p:nvPicPr>
        <p:blipFill>
          <a:blip r:embed="rId3"/>
          <a:stretch>
            <a:fillRect/>
          </a:stretch>
        </p:blipFill>
        <p:spPr>
          <a:xfrm>
            <a:off x="19829" y="2487583"/>
            <a:ext cx="4642623" cy="3934242"/>
          </a:xfrm>
          <a:prstGeom prst="rect">
            <a:avLst/>
          </a:prstGeom>
        </p:spPr>
      </p:pic>
      <p:pic>
        <p:nvPicPr>
          <p:cNvPr id="11" name="Picture 10">
            <a:extLst>
              <a:ext uri="{FF2B5EF4-FFF2-40B4-BE49-F238E27FC236}">
                <a16:creationId xmlns:a16="http://schemas.microsoft.com/office/drawing/2014/main" id="{74A85875-AAF9-E931-7D76-2EF65CF3AE72}"/>
              </a:ext>
            </a:extLst>
          </p:cNvPr>
          <p:cNvPicPr>
            <a:picLocks noChangeAspect="1"/>
          </p:cNvPicPr>
          <p:nvPr/>
        </p:nvPicPr>
        <p:blipFill>
          <a:blip r:embed="rId4"/>
          <a:stretch>
            <a:fillRect/>
          </a:stretch>
        </p:blipFill>
        <p:spPr>
          <a:xfrm>
            <a:off x="4869484" y="2266458"/>
            <a:ext cx="3666098" cy="4209393"/>
          </a:xfrm>
          <a:prstGeom prst="rect">
            <a:avLst/>
          </a:prstGeom>
        </p:spPr>
      </p:pic>
      <p:pic>
        <p:nvPicPr>
          <p:cNvPr id="13" name="Picture 12">
            <a:extLst>
              <a:ext uri="{FF2B5EF4-FFF2-40B4-BE49-F238E27FC236}">
                <a16:creationId xmlns:a16="http://schemas.microsoft.com/office/drawing/2014/main" id="{AF962FD1-8C84-40F4-8547-B6787E729F3B}"/>
              </a:ext>
            </a:extLst>
          </p:cNvPr>
          <p:cNvPicPr>
            <a:picLocks noChangeAspect="1"/>
          </p:cNvPicPr>
          <p:nvPr/>
        </p:nvPicPr>
        <p:blipFill>
          <a:blip r:embed="rId5"/>
          <a:stretch>
            <a:fillRect/>
          </a:stretch>
        </p:blipFill>
        <p:spPr>
          <a:xfrm>
            <a:off x="3062745" y="245824"/>
            <a:ext cx="5292979" cy="2021147"/>
          </a:xfrm>
          <a:prstGeom prst="rect">
            <a:avLst/>
          </a:prstGeom>
        </p:spPr>
      </p:pic>
    </p:spTree>
    <p:extLst>
      <p:ext uri="{BB962C8B-B14F-4D97-AF65-F5344CB8AC3E}">
        <p14:creationId xmlns:p14="http://schemas.microsoft.com/office/powerpoint/2010/main" val="1493783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4E5DFA-2491-B459-D48D-EE71943E071D}"/>
              </a:ext>
            </a:extLst>
          </p:cNvPr>
          <p:cNvPicPr>
            <a:picLocks noChangeAspect="1"/>
          </p:cNvPicPr>
          <p:nvPr/>
        </p:nvPicPr>
        <p:blipFill rotWithShape="1">
          <a:blip r:embed="rId2"/>
          <a:srcRect l="456" r="459" b="3"/>
          <a:stretch/>
        </p:blipFill>
        <p:spPr>
          <a:xfrm>
            <a:off x="125852" y="364431"/>
            <a:ext cx="8892295" cy="6129137"/>
          </a:xfrm>
          <a:prstGeom prst="rect">
            <a:avLst/>
          </a:prstGeom>
        </p:spPr>
      </p:pic>
    </p:spTree>
    <p:extLst>
      <p:ext uri="{BB962C8B-B14F-4D97-AF65-F5344CB8AC3E}">
        <p14:creationId xmlns:p14="http://schemas.microsoft.com/office/powerpoint/2010/main" val="85584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lowchart: Document 2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rgbClr val="2B2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71A1E53-393F-F922-B46A-133F74A84EF6}"/>
              </a:ext>
            </a:extLst>
          </p:cNvPr>
          <p:cNvPicPr>
            <a:picLocks noGrp="1" noChangeAspect="1"/>
          </p:cNvPicPr>
          <p:nvPr>
            <p:ph idx="1"/>
          </p:nvPr>
        </p:nvPicPr>
        <p:blipFill>
          <a:blip r:embed="rId2"/>
          <a:stretch>
            <a:fillRect/>
          </a:stretch>
        </p:blipFill>
        <p:spPr>
          <a:xfrm>
            <a:off x="3154363" y="647700"/>
            <a:ext cx="3024188" cy="1208088"/>
          </a:xfrm>
        </p:spPr>
      </p:pic>
      <p:pic>
        <p:nvPicPr>
          <p:cNvPr id="7" name="Picture 6">
            <a:extLst>
              <a:ext uri="{FF2B5EF4-FFF2-40B4-BE49-F238E27FC236}">
                <a16:creationId xmlns:a16="http://schemas.microsoft.com/office/drawing/2014/main" id="{C1BFE9CE-65A0-9AAD-5284-0A3882464871}"/>
              </a:ext>
            </a:extLst>
          </p:cNvPr>
          <p:cNvPicPr>
            <a:picLocks noChangeAspect="1"/>
          </p:cNvPicPr>
          <p:nvPr/>
        </p:nvPicPr>
        <p:blipFill>
          <a:blip r:embed="rId3"/>
          <a:stretch>
            <a:fillRect/>
          </a:stretch>
        </p:blipFill>
        <p:spPr>
          <a:xfrm>
            <a:off x="3154363" y="1924050"/>
            <a:ext cx="3024188" cy="1387475"/>
          </a:xfrm>
          <a:prstGeom prst="rect">
            <a:avLst/>
          </a:prstGeom>
        </p:spPr>
      </p:pic>
      <p:pic>
        <p:nvPicPr>
          <p:cNvPr id="11" name="Picture 10">
            <a:extLst>
              <a:ext uri="{FF2B5EF4-FFF2-40B4-BE49-F238E27FC236}">
                <a16:creationId xmlns:a16="http://schemas.microsoft.com/office/drawing/2014/main" id="{C8145565-85DE-34F8-1461-A4F6FA1CB438}"/>
              </a:ext>
            </a:extLst>
          </p:cNvPr>
          <p:cNvPicPr>
            <a:picLocks noChangeAspect="1"/>
          </p:cNvPicPr>
          <p:nvPr/>
        </p:nvPicPr>
        <p:blipFill>
          <a:blip r:embed="rId4"/>
          <a:stretch>
            <a:fillRect/>
          </a:stretch>
        </p:blipFill>
        <p:spPr>
          <a:xfrm>
            <a:off x="3154363" y="3379788"/>
            <a:ext cx="3024188" cy="1514475"/>
          </a:xfrm>
          <a:prstGeom prst="rect">
            <a:avLst/>
          </a:prstGeom>
        </p:spPr>
      </p:pic>
      <p:pic>
        <p:nvPicPr>
          <p:cNvPr id="9" name="Picture 8">
            <a:extLst>
              <a:ext uri="{FF2B5EF4-FFF2-40B4-BE49-F238E27FC236}">
                <a16:creationId xmlns:a16="http://schemas.microsoft.com/office/drawing/2014/main" id="{61F848D8-9DF8-12EF-63AE-FFCB839BC09F}"/>
              </a:ext>
            </a:extLst>
          </p:cNvPr>
          <p:cNvPicPr>
            <a:picLocks noChangeAspect="1"/>
          </p:cNvPicPr>
          <p:nvPr/>
        </p:nvPicPr>
        <p:blipFill>
          <a:blip r:embed="rId5"/>
          <a:stretch>
            <a:fillRect/>
          </a:stretch>
        </p:blipFill>
        <p:spPr>
          <a:xfrm>
            <a:off x="6245225" y="647700"/>
            <a:ext cx="2417763" cy="2506663"/>
          </a:xfrm>
          <a:prstGeom prst="rect">
            <a:avLst/>
          </a:prstGeom>
        </p:spPr>
      </p:pic>
      <p:pic>
        <p:nvPicPr>
          <p:cNvPr id="13" name="Picture 12">
            <a:extLst>
              <a:ext uri="{FF2B5EF4-FFF2-40B4-BE49-F238E27FC236}">
                <a16:creationId xmlns:a16="http://schemas.microsoft.com/office/drawing/2014/main" id="{8FE5E5B5-6359-4B5A-8C0F-C3A92D95852F}"/>
              </a:ext>
            </a:extLst>
          </p:cNvPr>
          <p:cNvPicPr>
            <a:picLocks noChangeAspect="1"/>
          </p:cNvPicPr>
          <p:nvPr/>
        </p:nvPicPr>
        <p:blipFill>
          <a:blip r:embed="rId6"/>
          <a:stretch>
            <a:fillRect/>
          </a:stretch>
        </p:blipFill>
        <p:spPr>
          <a:xfrm>
            <a:off x="6245225" y="3222625"/>
            <a:ext cx="2417763" cy="1670050"/>
          </a:xfrm>
          <a:prstGeom prst="rect">
            <a:avLst/>
          </a:prstGeom>
        </p:spPr>
      </p:pic>
      <p:pic>
        <p:nvPicPr>
          <p:cNvPr id="17" name="Picture 16">
            <a:extLst>
              <a:ext uri="{FF2B5EF4-FFF2-40B4-BE49-F238E27FC236}">
                <a16:creationId xmlns:a16="http://schemas.microsoft.com/office/drawing/2014/main" id="{BEE50BFB-A503-C0B1-35BB-A9E88F2AED8F}"/>
              </a:ext>
            </a:extLst>
          </p:cNvPr>
          <p:cNvPicPr>
            <a:picLocks noChangeAspect="1"/>
          </p:cNvPicPr>
          <p:nvPr/>
        </p:nvPicPr>
        <p:blipFill>
          <a:blip r:embed="rId7"/>
          <a:stretch>
            <a:fillRect/>
          </a:stretch>
        </p:blipFill>
        <p:spPr>
          <a:xfrm>
            <a:off x="3154363" y="4960938"/>
            <a:ext cx="5510213" cy="1247775"/>
          </a:xfrm>
          <a:prstGeom prst="rect">
            <a:avLst/>
          </a:prstGeom>
        </p:spPr>
      </p:pic>
      <p:sp>
        <p:nvSpPr>
          <p:cNvPr id="2" name="Title 1">
            <a:extLst>
              <a:ext uri="{FF2B5EF4-FFF2-40B4-BE49-F238E27FC236}">
                <a16:creationId xmlns:a16="http://schemas.microsoft.com/office/drawing/2014/main" id="{7618C65B-0644-9DD8-55F9-A66FF8E7F9FB}"/>
              </a:ext>
            </a:extLst>
          </p:cNvPr>
          <p:cNvSpPr>
            <a:spLocks noGrp="1"/>
          </p:cNvSpPr>
          <p:nvPr>
            <p:ph type="title"/>
          </p:nvPr>
        </p:nvSpPr>
        <p:spPr>
          <a:xfrm>
            <a:off x="628650" y="171162"/>
            <a:ext cx="2130136" cy="2371148"/>
          </a:xfrm>
        </p:spPr>
        <p:txBody>
          <a:bodyPr vert="horz" lIns="91440" tIns="45720" rIns="91440" bIns="45720" rtlCol="0" anchor="ctr">
            <a:normAutofit/>
          </a:bodyPr>
          <a:lstStyle/>
          <a:p>
            <a:pPr algn="l" defTabSz="914400">
              <a:lnSpc>
                <a:spcPct val="90000"/>
              </a:lnSpc>
            </a:pPr>
            <a:r>
              <a:rPr lang="en-US" sz="1800" kern="1200">
                <a:solidFill>
                  <a:srgbClr val="FFFFFF"/>
                </a:solidFill>
                <a:latin typeface="+mj-lt"/>
                <a:ea typeface="+mj-ea"/>
                <a:cs typeface="+mj-cs"/>
              </a:rPr>
              <a:t>Establishing the context for next studies. There is more than WeChat and Weibo. Multiple Apps, Cross Platforms, The Carnivalesque Environment </a:t>
            </a:r>
          </a:p>
        </p:txBody>
      </p:sp>
    </p:spTree>
    <p:extLst>
      <p:ext uri="{BB962C8B-B14F-4D97-AF65-F5344CB8AC3E}">
        <p14:creationId xmlns:p14="http://schemas.microsoft.com/office/powerpoint/2010/main" val="3380367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467C-6379-9747-444A-F8A4A19BC0CE}"/>
              </a:ext>
            </a:extLst>
          </p:cNvPr>
          <p:cNvSpPr>
            <a:spLocks noGrp="1"/>
          </p:cNvSpPr>
          <p:nvPr>
            <p:ph type="title"/>
          </p:nvPr>
        </p:nvSpPr>
        <p:spPr>
          <a:xfrm>
            <a:off x="262759" y="391620"/>
            <a:ext cx="4072759" cy="1143000"/>
          </a:xfrm>
        </p:spPr>
        <p:txBody>
          <a:bodyPr>
            <a:normAutofit/>
          </a:bodyPr>
          <a:lstStyle/>
          <a:p>
            <a:r>
              <a:rPr lang="en-US" sz="3200" dirty="0"/>
              <a:t>Journal Special Issue </a:t>
            </a:r>
          </a:p>
        </p:txBody>
      </p:sp>
      <p:pic>
        <p:nvPicPr>
          <p:cNvPr id="8" name="Content Placeholder 7">
            <a:extLst>
              <a:ext uri="{FF2B5EF4-FFF2-40B4-BE49-F238E27FC236}">
                <a16:creationId xmlns:a16="http://schemas.microsoft.com/office/drawing/2014/main" id="{03E8D44F-6159-F884-7C8A-7D11E9B02480}"/>
              </a:ext>
            </a:extLst>
          </p:cNvPr>
          <p:cNvPicPr>
            <a:picLocks noGrp="1" noChangeAspect="1"/>
          </p:cNvPicPr>
          <p:nvPr>
            <p:ph idx="1"/>
          </p:nvPr>
        </p:nvPicPr>
        <p:blipFill>
          <a:blip r:embed="rId2"/>
          <a:stretch>
            <a:fillRect/>
          </a:stretch>
        </p:blipFill>
        <p:spPr>
          <a:xfrm>
            <a:off x="571285" y="1607202"/>
            <a:ext cx="3363310" cy="2765436"/>
          </a:xfrm>
        </p:spPr>
      </p:pic>
      <p:pic>
        <p:nvPicPr>
          <p:cNvPr id="10" name="Picture 9">
            <a:extLst>
              <a:ext uri="{FF2B5EF4-FFF2-40B4-BE49-F238E27FC236}">
                <a16:creationId xmlns:a16="http://schemas.microsoft.com/office/drawing/2014/main" id="{030FCAF0-C42B-8F16-60A7-9FDE8C2B15ED}"/>
              </a:ext>
            </a:extLst>
          </p:cNvPr>
          <p:cNvPicPr>
            <a:picLocks noChangeAspect="1"/>
          </p:cNvPicPr>
          <p:nvPr/>
        </p:nvPicPr>
        <p:blipFill>
          <a:blip r:embed="rId3"/>
          <a:stretch>
            <a:fillRect/>
          </a:stretch>
        </p:blipFill>
        <p:spPr>
          <a:xfrm>
            <a:off x="4829092" y="3722872"/>
            <a:ext cx="3651227" cy="2743508"/>
          </a:xfrm>
          <a:prstGeom prst="rect">
            <a:avLst/>
          </a:prstGeom>
        </p:spPr>
      </p:pic>
      <p:pic>
        <p:nvPicPr>
          <p:cNvPr id="12" name="Picture 11">
            <a:extLst>
              <a:ext uri="{FF2B5EF4-FFF2-40B4-BE49-F238E27FC236}">
                <a16:creationId xmlns:a16="http://schemas.microsoft.com/office/drawing/2014/main" id="{8F7388B6-49F3-0683-0DB6-F920C1E33745}"/>
              </a:ext>
            </a:extLst>
          </p:cNvPr>
          <p:cNvPicPr>
            <a:picLocks noChangeAspect="1"/>
          </p:cNvPicPr>
          <p:nvPr/>
        </p:nvPicPr>
        <p:blipFill>
          <a:blip r:embed="rId4"/>
          <a:stretch>
            <a:fillRect/>
          </a:stretch>
        </p:blipFill>
        <p:spPr>
          <a:xfrm>
            <a:off x="4808484" y="121063"/>
            <a:ext cx="3671835" cy="3526221"/>
          </a:xfrm>
          <a:prstGeom prst="rect">
            <a:avLst/>
          </a:prstGeom>
        </p:spPr>
      </p:pic>
      <p:pic>
        <p:nvPicPr>
          <p:cNvPr id="14" name="Picture 13">
            <a:extLst>
              <a:ext uri="{FF2B5EF4-FFF2-40B4-BE49-F238E27FC236}">
                <a16:creationId xmlns:a16="http://schemas.microsoft.com/office/drawing/2014/main" id="{98B9B042-5645-E444-9353-6B66AF04ACF3}"/>
              </a:ext>
            </a:extLst>
          </p:cNvPr>
          <p:cNvPicPr>
            <a:picLocks noChangeAspect="1"/>
          </p:cNvPicPr>
          <p:nvPr/>
        </p:nvPicPr>
        <p:blipFill>
          <a:blip r:embed="rId5"/>
          <a:stretch>
            <a:fillRect/>
          </a:stretch>
        </p:blipFill>
        <p:spPr>
          <a:xfrm>
            <a:off x="234255" y="4702871"/>
            <a:ext cx="4037370" cy="1563812"/>
          </a:xfrm>
          <a:prstGeom prst="rect">
            <a:avLst/>
          </a:prstGeom>
        </p:spPr>
      </p:pic>
    </p:spTree>
    <p:extLst>
      <p:ext uri="{BB962C8B-B14F-4D97-AF65-F5344CB8AC3E}">
        <p14:creationId xmlns:p14="http://schemas.microsoft.com/office/powerpoint/2010/main" val="2043849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a:latin typeface="Times New Roman" panose="02020603050405020304" pitchFamily="18" charset="0"/>
                <a:cs typeface="Times New Roman" panose="02020603050405020304" pitchFamily="18" charset="0"/>
              </a:rPr>
              <a:t>Finally - Why Choose </a:t>
            </a:r>
            <a:r>
              <a:rPr lang="en-US" sz="2000" i="1" dirty="0">
                <a:solidFill>
                  <a:srgbClr val="FF0000"/>
                </a:solidFill>
                <a:latin typeface="Times New Roman" panose="02020603050405020304" pitchFamily="18" charset="0"/>
                <a:cs typeface="Times New Roman" panose="02020603050405020304" pitchFamily="18" charset="0"/>
              </a:rPr>
              <a:t>Discourse Studies</a:t>
            </a:r>
            <a:r>
              <a:rPr lang="en-US" sz="2000" dirty="0">
                <a:solidFill>
                  <a:srgbClr val="FF0000"/>
                </a:solidFill>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Choosing a Journal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How to ‘read’ a journal, who are the intended audience? </a:t>
            </a:r>
          </a:p>
        </p:txBody>
      </p:sp>
      <p:sp>
        <p:nvSpPr>
          <p:cNvPr id="3" name="Content Placeholder 2"/>
          <p:cNvSpPr>
            <a:spLocks noGrp="1"/>
          </p:cNvSpPr>
          <p:nvPr>
            <p:ph idx="1"/>
          </p:nvPr>
        </p:nvSpPr>
        <p:spPr>
          <a:xfrm>
            <a:off x="457200" y="1713745"/>
            <a:ext cx="8229600" cy="1428848"/>
          </a:xfrm>
        </p:spPr>
        <p:txBody>
          <a:bodyPr>
            <a:noAutofit/>
          </a:bodyPr>
          <a:lstStyle/>
          <a:p>
            <a:r>
              <a:rPr lang="en-US" sz="1400" dirty="0">
                <a:latin typeface="Times New Roman" panose="02020603050405020304" pitchFamily="18" charset="0"/>
                <a:cs typeface="Times New Roman" panose="02020603050405020304" pitchFamily="18" charset="0"/>
              </a:rPr>
              <a:t>Who would be interested in this?</a:t>
            </a:r>
          </a:p>
          <a:p>
            <a:r>
              <a:rPr lang="en-US" sz="1400" dirty="0">
                <a:latin typeface="Times New Roman" panose="02020603050405020304" pitchFamily="18" charset="0"/>
                <a:cs typeface="Times New Roman" panose="02020603050405020304" pitchFamily="18" charset="0"/>
              </a:rPr>
              <a:t>Aims and Scope of the journal </a:t>
            </a:r>
          </a:p>
          <a:p>
            <a:r>
              <a:rPr lang="en-US" sz="1400" dirty="0">
                <a:latin typeface="Times New Roman" panose="02020603050405020304" pitchFamily="18" charset="0"/>
                <a:cs typeface="Times New Roman" panose="02020603050405020304" pitchFamily="18" charset="0"/>
              </a:rPr>
              <a:t>Quality of the Journal (Impact Factor, SSCI ranking)</a:t>
            </a:r>
          </a:p>
          <a:p>
            <a:r>
              <a:rPr lang="en-US" sz="1400" dirty="0">
                <a:latin typeface="Times New Roman" panose="02020603050405020304" pitchFamily="18" charset="0"/>
                <a:cs typeface="Times New Roman" panose="02020603050405020304" pitchFamily="18" charset="0"/>
              </a:rPr>
              <a:t>Publishes similar papers </a:t>
            </a:r>
            <a:r>
              <a:rPr lang="mr-IN" sz="1400" dirty="0">
                <a:latin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form of analysis and focus of analysis. </a:t>
            </a:r>
          </a:p>
          <a:p>
            <a:r>
              <a:rPr lang="en-US" sz="1400" dirty="0">
                <a:latin typeface="Times New Roman" panose="02020603050405020304" pitchFamily="18" charset="0"/>
                <a:cs typeface="Times New Roman" panose="02020603050405020304" pitchFamily="18" charset="0"/>
              </a:rPr>
              <a:t>Peer Reviewed. </a:t>
            </a:r>
          </a:p>
        </p:txBody>
      </p:sp>
      <p:sp>
        <p:nvSpPr>
          <p:cNvPr id="6" name="TextBox 5"/>
          <p:cNvSpPr txBox="1"/>
          <p:nvPr/>
        </p:nvSpPr>
        <p:spPr>
          <a:xfrm>
            <a:off x="315713" y="4015522"/>
            <a:ext cx="2882544" cy="707886"/>
          </a:xfrm>
          <a:prstGeom prst="rect">
            <a:avLst/>
          </a:prstGeom>
          <a:noFill/>
        </p:spPr>
        <p:txBody>
          <a:bodyPr wrap="square" rtlCol="0">
            <a:spAutoFit/>
          </a:bodyPr>
          <a:lstStyle/>
          <a:p>
            <a:r>
              <a:rPr lang="en-US" sz="2000" dirty="0"/>
              <a:t>88 % of submissions are ‘desk rejected’  </a:t>
            </a:r>
          </a:p>
        </p:txBody>
      </p:sp>
      <p:pic>
        <p:nvPicPr>
          <p:cNvPr id="7" name="Picture 6" descr="Icon&#10;&#10;Description automatically generated">
            <a:extLst>
              <a:ext uri="{FF2B5EF4-FFF2-40B4-BE49-F238E27FC236}">
                <a16:creationId xmlns:a16="http://schemas.microsoft.com/office/drawing/2014/main" id="{2AE634F7-5555-F741-8F9A-FB9E9BA21235}"/>
              </a:ext>
            </a:extLst>
          </p:cNvPr>
          <p:cNvPicPr>
            <a:picLocks noChangeAspect="1"/>
          </p:cNvPicPr>
          <p:nvPr/>
        </p:nvPicPr>
        <p:blipFill>
          <a:blip r:embed="rId2"/>
          <a:stretch>
            <a:fillRect/>
          </a:stretch>
        </p:blipFill>
        <p:spPr>
          <a:xfrm>
            <a:off x="3509579" y="3429000"/>
            <a:ext cx="1473200" cy="2171700"/>
          </a:xfrm>
          <a:prstGeom prst="rect">
            <a:avLst/>
          </a:prstGeom>
        </p:spPr>
      </p:pic>
      <p:pic>
        <p:nvPicPr>
          <p:cNvPr id="9" name="Picture 8" descr="A blue sign with white text&#10;&#10;Description automatically generated with low confidence">
            <a:extLst>
              <a:ext uri="{FF2B5EF4-FFF2-40B4-BE49-F238E27FC236}">
                <a16:creationId xmlns:a16="http://schemas.microsoft.com/office/drawing/2014/main" id="{AB2FC38D-8FFA-984E-A4CB-D59B81B622AB}"/>
              </a:ext>
            </a:extLst>
          </p:cNvPr>
          <p:cNvPicPr>
            <a:picLocks noChangeAspect="1"/>
          </p:cNvPicPr>
          <p:nvPr/>
        </p:nvPicPr>
        <p:blipFill>
          <a:blip r:embed="rId3"/>
          <a:stretch>
            <a:fillRect/>
          </a:stretch>
        </p:blipFill>
        <p:spPr>
          <a:xfrm>
            <a:off x="3238828" y="5600700"/>
            <a:ext cx="2014702" cy="856827"/>
          </a:xfrm>
          <a:prstGeom prst="rect">
            <a:avLst/>
          </a:prstGeom>
        </p:spPr>
      </p:pic>
      <p:sp>
        <p:nvSpPr>
          <p:cNvPr id="10" name="TextBox 9">
            <a:extLst>
              <a:ext uri="{FF2B5EF4-FFF2-40B4-BE49-F238E27FC236}">
                <a16:creationId xmlns:a16="http://schemas.microsoft.com/office/drawing/2014/main" id="{CC5EE133-9DE3-3E45-AB8F-1FA156C8F1F9}"/>
              </a:ext>
            </a:extLst>
          </p:cNvPr>
          <p:cNvSpPr txBox="1"/>
          <p:nvPr/>
        </p:nvSpPr>
        <p:spPr>
          <a:xfrm>
            <a:off x="5564852" y="1975932"/>
            <a:ext cx="3433270" cy="3970318"/>
          </a:xfrm>
          <a:prstGeom prst="rect">
            <a:avLst/>
          </a:prstGeom>
          <a:noFill/>
        </p:spPr>
        <p:txBody>
          <a:bodyPr wrap="square" rtlCol="0">
            <a:spAutoFit/>
          </a:bodyPr>
          <a:lstStyle/>
          <a:p>
            <a:r>
              <a:rPr lang="en-US" i="1" dirty="0">
                <a:solidFill>
                  <a:srgbClr val="FF0000"/>
                </a:solidFill>
              </a:rPr>
              <a:t>Core Discourse Analysis Journals </a:t>
            </a:r>
          </a:p>
          <a:p>
            <a:r>
              <a:rPr lang="en-MO" i="1"/>
              <a:t>Discourse </a:t>
            </a:r>
            <a:r>
              <a:rPr lang="en-MO" i="1" dirty="0"/>
              <a:t>Studies</a:t>
            </a:r>
          </a:p>
          <a:p>
            <a:r>
              <a:rPr lang="en-MO" i="1" dirty="0"/>
              <a:t>Discourse and Society </a:t>
            </a:r>
          </a:p>
          <a:p>
            <a:r>
              <a:rPr lang="en-MO" i="1" dirty="0"/>
              <a:t>Discourse and Communication</a:t>
            </a:r>
          </a:p>
          <a:p>
            <a:r>
              <a:rPr lang="en-MO" i="1" dirty="0"/>
              <a:t>Discourse, Context and Media</a:t>
            </a:r>
          </a:p>
          <a:p>
            <a:r>
              <a:rPr lang="en-MO" i="1" dirty="0"/>
              <a:t>Social Semiotics</a:t>
            </a:r>
          </a:p>
          <a:p>
            <a:r>
              <a:rPr lang="en-MO" i="1" dirty="0"/>
              <a:t>Talk and Text </a:t>
            </a:r>
          </a:p>
          <a:p>
            <a:r>
              <a:rPr lang="en-MO" i="1" dirty="0"/>
              <a:t>Critical Discourse Studies</a:t>
            </a:r>
          </a:p>
          <a:p>
            <a:endParaRPr lang="en-MO" i="1" dirty="0"/>
          </a:p>
          <a:p>
            <a:r>
              <a:rPr lang="en-MO" i="1" dirty="0"/>
              <a:t>Journal of Pragmatics </a:t>
            </a:r>
          </a:p>
          <a:p>
            <a:r>
              <a:rPr lang="en-MO" i="1" dirty="0"/>
              <a:t>Pragmatics</a:t>
            </a:r>
          </a:p>
          <a:p>
            <a:r>
              <a:rPr lang="en-MO" i="1" dirty="0"/>
              <a:t>New Media and Society</a:t>
            </a:r>
          </a:p>
          <a:p>
            <a:endParaRPr lang="en-MO" i="1" dirty="0"/>
          </a:p>
          <a:p>
            <a:endParaRPr lang="en-MO" i="1" dirty="0"/>
          </a:p>
        </p:txBody>
      </p:sp>
    </p:spTree>
    <p:extLst>
      <p:ext uri="{BB962C8B-B14F-4D97-AF65-F5344CB8AC3E}">
        <p14:creationId xmlns:p14="http://schemas.microsoft.com/office/powerpoint/2010/main" val="193964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8"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9144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40040" y="-1133192"/>
            <a:ext cx="6858001" cy="9124385"/>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1072" y="0"/>
            <a:ext cx="4572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
            <a:ext cx="9137153"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784" y="4049"/>
            <a:ext cx="7662432"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F0080F-5963-3B86-0752-9E2AC972AAD2}"/>
              </a:ext>
            </a:extLst>
          </p:cNvPr>
          <p:cNvSpPr>
            <a:spLocks noGrp="1"/>
          </p:cNvSpPr>
          <p:nvPr>
            <p:ph type="title"/>
          </p:nvPr>
        </p:nvSpPr>
        <p:spPr>
          <a:xfrm>
            <a:off x="945623" y="1706171"/>
            <a:ext cx="6285495" cy="3403613"/>
          </a:xfrm>
        </p:spPr>
        <p:txBody>
          <a:bodyPr vert="horz" lIns="91440" tIns="45720" rIns="91440" bIns="45720" rtlCol="0" anchor="ctr">
            <a:normAutofit fontScale="90000"/>
          </a:bodyPr>
          <a:lstStyle/>
          <a:p>
            <a:pPr defTabSz="914400">
              <a:lnSpc>
                <a:spcPct val="90000"/>
              </a:lnSpc>
            </a:pPr>
            <a:r>
              <a:rPr lang="en-US" sz="4000" kern="1200" dirty="0">
                <a:solidFill>
                  <a:srgbClr val="FFFFFF"/>
                </a:solidFill>
                <a:latin typeface="+mj-lt"/>
                <a:ea typeface="+mj-ea"/>
                <a:cs typeface="+mj-cs"/>
              </a:rPr>
              <a:t>Why do you want to Publish?</a:t>
            </a:r>
            <a:br>
              <a:rPr lang="en-US" sz="2600" kern="1200" dirty="0">
                <a:solidFill>
                  <a:srgbClr val="FFFFFF"/>
                </a:solidFill>
                <a:latin typeface="+mj-lt"/>
                <a:ea typeface="+mj-ea"/>
                <a:cs typeface="+mj-cs"/>
              </a:rPr>
            </a:br>
            <a:br>
              <a:rPr lang="en-US" sz="2600" kern="1200" dirty="0">
                <a:solidFill>
                  <a:srgbClr val="FFFFFF"/>
                </a:solidFill>
                <a:latin typeface="+mj-lt"/>
                <a:ea typeface="+mj-ea"/>
                <a:cs typeface="+mj-cs"/>
              </a:rPr>
            </a:br>
            <a:r>
              <a:rPr lang="en-US" sz="3200" kern="1200" dirty="0">
                <a:solidFill>
                  <a:srgbClr val="FFFFFF"/>
                </a:solidFill>
                <a:latin typeface="+mj-lt"/>
                <a:ea typeface="+mj-ea"/>
                <a:cs typeface="+mj-cs"/>
              </a:rPr>
              <a:t>What/who are you publishing for?</a:t>
            </a:r>
            <a:br>
              <a:rPr lang="en-US" sz="2600" kern="1200" dirty="0">
                <a:solidFill>
                  <a:srgbClr val="FFFFFF"/>
                </a:solidFill>
                <a:latin typeface="+mj-lt"/>
                <a:ea typeface="+mj-ea"/>
                <a:cs typeface="+mj-cs"/>
              </a:rPr>
            </a:b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Universities do not usually care what you publish as long as you publish – universities or even your colleagues are not usually aware of your research area or topic.</a:t>
            </a:r>
            <a:br>
              <a:rPr lang="en-US" sz="2400" kern="1200" dirty="0">
                <a:solidFill>
                  <a:srgbClr val="FFFFFF"/>
                </a:solidFill>
                <a:latin typeface="+mj-lt"/>
                <a:ea typeface="+mj-ea"/>
                <a:cs typeface="+mj-cs"/>
              </a:rPr>
            </a:b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Your research audience is often not in your University </a:t>
            </a:r>
          </a:p>
        </p:txBody>
      </p:sp>
      <p:pic>
        <p:nvPicPr>
          <p:cNvPr id="8" name="Picture 7">
            <a:extLst>
              <a:ext uri="{FF2B5EF4-FFF2-40B4-BE49-F238E27FC236}">
                <a16:creationId xmlns:a16="http://schemas.microsoft.com/office/drawing/2014/main" id="{CF1DE27D-EC49-EC11-DC68-34EC0D5AFFE6}"/>
              </a:ext>
            </a:extLst>
          </p:cNvPr>
          <p:cNvPicPr>
            <a:picLocks noChangeAspect="1"/>
          </p:cNvPicPr>
          <p:nvPr/>
        </p:nvPicPr>
        <p:blipFill>
          <a:blip r:embed="rId2"/>
          <a:stretch>
            <a:fillRect/>
          </a:stretch>
        </p:blipFill>
        <p:spPr>
          <a:xfrm>
            <a:off x="2908632" y="200412"/>
            <a:ext cx="2359476" cy="1253288"/>
          </a:xfrm>
          <a:prstGeom prst="rect">
            <a:avLst/>
          </a:prstGeom>
        </p:spPr>
      </p:pic>
    </p:spTree>
    <p:extLst>
      <p:ext uri="{BB962C8B-B14F-4D97-AF65-F5344CB8AC3E}">
        <p14:creationId xmlns:p14="http://schemas.microsoft.com/office/powerpoint/2010/main" val="1768861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88D1-CEC8-23A5-4C60-66B3188E8C5E}"/>
              </a:ext>
            </a:extLst>
          </p:cNvPr>
          <p:cNvSpPr>
            <a:spLocks noGrp="1"/>
          </p:cNvSpPr>
          <p:nvPr>
            <p:ph type="title"/>
          </p:nvPr>
        </p:nvSpPr>
        <p:spPr>
          <a:xfrm>
            <a:off x="457200" y="379742"/>
            <a:ext cx="8229600" cy="1143000"/>
          </a:xfrm>
        </p:spPr>
        <p:txBody>
          <a:bodyPr>
            <a:normAutofit/>
          </a:bodyPr>
          <a:lstStyle/>
          <a:p>
            <a:r>
              <a:rPr lang="en-US" sz="3200" dirty="0">
                <a:latin typeface="Times New Roman" panose="02020603050405020304" pitchFamily="18" charset="0"/>
                <a:cs typeface="Times New Roman" panose="02020603050405020304" pitchFamily="18" charset="0"/>
              </a:rPr>
              <a:t>The Publishing Game. </a:t>
            </a:r>
            <a:br>
              <a:rPr lang="en-US" sz="32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Different Universities Play by Different Rules.</a:t>
            </a:r>
          </a:p>
        </p:txBody>
      </p:sp>
      <p:sp>
        <p:nvSpPr>
          <p:cNvPr id="4" name="Content Placeholder 2">
            <a:extLst>
              <a:ext uri="{FF2B5EF4-FFF2-40B4-BE49-F238E27FC236}">
                <a16:creationId xmlns:a16="http://schemas.microsoft.com/office/drawing/2014/main" id="{DBF6AD4A-403F-4F1E-220D-2239CBE2F156}"/>
              </a:ext>
            </a:extLst>
          </p:cNvPr>
          <p:cNvSpPr>
            <a:spLocks noGrp="1"/>
          </p:cNvSpPr>
          <p:nvPr>
            <p:ph idx="1"/>
          </p:nvPr>
        </p:nvSpPr>
        <p:spPr>
          <a:xfrm>
            <a:off x="262760" y="1652751"/>
            <a:ext cx="3305503" cy="4525963"/>
          </a:xfrm>
        </p:spPr>
        <p:txBody>
          <a:bodyPr>
            <a:normAutofit fontScale="47500" lnSpcReduction="20000"/>
          </a:bodyPr>
          <a:lstStyle/>
          <a:p>
            <a:endParaRPr lang="en-US" dirty="0"/>
          </a:p>
          <a:p>
            <a:pPr marL="0" indent="0">
              <a:buNone/>
            </a:pPr>
            <a:r>
              <a:rPr lang="en-US" dirty="0">
                <a:solidFill>
                  <a:srgbClr val="FF0000"/>
                </a:solidFill>
              </a:rPr>
              <a:t>For you </a:t>
            </a:r>
            <a:r>
              <a:rPr lang="en-US" dirty="0"/>
              <a:t>- </a:t>
            </a:r>
          </a:p>
          <a:p>
            <a:pPr>
              <a:lnSpc>
                <a:spcPct val="170000"/>
              </a:lnSpc>
            </a:pPr>
            <a:r>
              <a:rPr lang="en-US" sz="3300" dirty="0">
                <a:latin typeface="Times New Roman" panose="02020603050405020304" pitchFamily="18" charset="0"/>
                <a:cs typeface="Times New Roman" panose="02020603050405020304" pitchFamily="18" charset="0"/>
              </a:rPr>
              <a:t>Because you have something to say about a topic that no one seems to have said yet.  </a:t>
            </a:r>
          </a:p>
          <a:p>
            <a:pPr>
              <a:lnSpc>
                <a:spcPct val="170000"/>
              </a:lnSpc>
            </a:pPr>
            <a:r>
              <a:rPr lang="en-US" sz="3300" dirty="0">
                <a:latin typeface="Times New Roman" panose="02020603050405020304" pitchFamily="18" charset="0"/>
                <a:cs typeface="Times New Roman" panose="02020603050405020304" pitchFamily="18" charset="0"/>
              </a:rPr>
              <a:t>Because you want to help shape the field.</a:t>
            </a:r>
          </a:p>
          <a:p>
            <a:pPr>
              <a:lnSpc>
                <a:spcPct val="170000"/>
              </a:lnSpc>
            </a:pPr>
            <a:r>
              <a:rPr lang="en-US" sz="3300" dirty="0">
                <a:latin typeface="Times New Roman" panose="02020603050405020304" pitchFamily="18" charset="0"/>
                <a:cs typeface="Times New Roman" panose="02020603050405020304" pitchFamily="18" charset="0"/>
              </a:rPr>
              <a:t>Because you enjoy writing – the process</a:t>
            </a:r>
          </a:p>
          <a:p>
            <a:pPr>
              <a:lnSpc>
                <a:spcPct val="170000"/>
              </a:lnSpc>
            </a:pPr>
            <a:r>
              <a:rPr lang="en-US" sz="3800" b="1" dirty="0">
                <a:solidFill>
                  <a:srgbClr val="FF0000"/>
                </a:solidFill>
                <a:latin typeface="Times New Roman" panose="02020603050405020304" pitchFamily="18" charset="0"/>
                <a:cs typeface="Times New Roman" panose="02020603050405020304" pitchFamily="18" charset="0"/>
              </a:rPr>
              <a:t>Because you want to join in/ contribute to the conversation</a:t>
            </a:r>
          </a:p>
          <a:p>
            <a:pPr>
              <a:lnSpc>
                <a:spcPct val="170000"/>
              </a:lnSpc>
            </a:pPr>
            <a:endParaRPr lang="en-US" sz="33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FC68C00-A0C2-A9D2-8C50-62700DF83C6B}"/>
              </a:ext>
            </a:extLst>
          </p:cNvPr>
          <p:cNvSpPr txBox="1"/>
          <p:nvPr/>
        </p:nvSpPr>
        <p:spPr>
          <a:xfrm>
            <a:off x="6266093" y="1852447"/>
            <a:ext cx="2615147" cy="4524315"/>
          </a:xfrm>
          <a:prstGeom prst="rect">
            <a:avLst/>
          </a:prstGeom>
          <a:noFill/>
        </p:spPr>
        <p:txBody>
          <a:bodyPr wrap="square" rtlCol="0">
            <a:spAutoFit/>
          </a:bodyPr>
          <a:lstStyle/>
          <a:p>
            <a:r>
              <a:rPr lang="en-US" dirty="0">
                <a:solidFill>
                  <a:srgbClr val="FF0000"/>
                </a:solidFill>
              </a:rPr>
              <a:t>For the University </a:t>
            </a:r>
            <a:r>
              <a:rPr lang="en-US" dirty="0"/>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Because you have to.</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Publications (not research) are treated as a/the tangible measure for your salary.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Numbers of Papers (the treadmill)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Metrics of Publications (citations)</a:t>
            </a:r>
          </a:p>
          <a:p>
            <a:r>
              <a:rPr lang="en-US" dirty="0">
                <a:latin typeface="Times New Roman" panose="02020603050405020304" pitchFamily="18" charset="0"/>
                <a:cs typeface="Times New Roman" panose="02020603050405020304" pitchFamily="18" charset="0"/>
              </a:rPr>
              <a:t> </a:t>
            </a:r>
          </a:p>
          <a:p>
            <a:endParaRPr lang="en-US" dirty="0"/>
          </a:p>
        </p:txBody>
      </p:sp>
      <p:pic>
        <p:nvPicPr>
          <p:cNvPr id="7" name="Picture 6">
            <a:extLst>
              <a:ext uri="{FF2B5EF4-FFF2-40B4-BE49-F238E27FC236}">
                <a16:creationId xmlns:a16="http://schemas.microsoft.com/office/drawing/2014/main" id="{ECAD9404-A7A4-3C4C-EC3F-92F16AC8BB6F}"/>
              </a:ext>
            </a:extLst>
          </p:cNvPr>
          <p:cNvPicPr>
            <a:picLocks noChangeAspect="1"/>
          </p:cNvPicPr>
          <p:nvPr/>
        </p:nvPicPr>
        <p:blipFill>
          <a:blip r:embed="rId2"/>
          <a:stretch>
            <a:fillRect/>
          </a:stretch>
        </p:blipFill>
        <p:spPr>
          <a:xfrm>
            <a:off x="3940921" y="1985973"/>
            <a:ext cx="1634818" cy="1929759"/>
          </a:xfrm>
          <a:prstGeom prst="rect">
            <a:avLst/>
          </a:prstGeom>
        </p:spPr>
      </p:pic>
      <p:pic>
        <p:nvPicPr>
          <p:cNvPr id="9" name="Picture 8">
            <a:extLst>
              <a:ext uri="{FF2B5EF4-FFF2-40B4-BE49-F238E27FC236}">
                <a16:creationId xmlns:a16="http://schemas.microsoft.com/office/drawing/2014/main" id="{961ACB90-FB4A-5438-2785-014B8E777C51}"/>
              </a:ext>
            </a:extLst>
          </p:cNvPr>
          <p:cNvPicPr>
            <a:picLocks noChangeAspect="1"/>
          </p:cNvPicPr>
          <p:nvPr/>
        </p:nvPicPr>
        <p:blipFill>
          <a:blip r:embed="rId3"/>
          <a:stretch>
            <a:fillRect/>
          </a:stretch>
        </p:blipFill>
        <p:spPr>
          <a:xfrm>
            <a:off x="3568263" y="4114604"/>
            <a:ext cx="2615147" cy="1929759"/>
          </a:xfrm>
          <a:prstGeom prst="rect">
            <a:avLst/>
          </a:prstGeom>
        </p:spPr>
      </p:pic>
    </p:spTree>
    <p:extLst>
      <p:ext uri="{BB962C8B-B14F-4D97-AF65-F5344CB8AC3E}">
        <p14:creationId xmlns:p14="http://schemas.microsoft.com/office/powerpoint/2010/main" val="1454120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40692-789F-67F2-4C2B-4010DFD2A32C}"/>
              </a:ext>
            </a:extLst>
          </p:cNvPr>
          <p:cNvSpPr>
            <a:spLocks noGrp="1"/>
          </p:cNvSpPr>
          <p:nvPr>
            <p:ph type="title"/>
          </p:nvPr>
        </p:nvSpPr>
        <p:spPr>
          <a:xfrm>
            <a:off x="628650" y="365125"/>
            <a:ext cx="2862072" cy="1938076"/>
          </a:xfrm>
        </p:spPr>
        <p:txBody>
          <a:bodyPr>
            <a:normAutofit/>
          </a:bodyPr>
          <a:lstStyle/>
          <a:p>
            <a:pPr>
              <a:lnSpc>
                <a:spcPct val="90000"/>
              </a:lnSpc>
            </a:pPr>
            <a:r>
              <a:rPr lang="en-US" sz="3100">
                <a:latin typeface="Times New Roman" panose="02020603050405020304" pitchFamily="18" charset="0"/>
                <a:cs typeface="Times New Roman" panose="02020603050405020304" pitchFamily="18" charset="0"/>
              </a:rPr>
              <a:t>How do you know you are part of the Conversation.</a:t>
            </a:r>
          </a:p>
        </p:txBody>
      </p:sp>
      <p:sp>
        <p:nvSpPr>
          <p:cNvPr id="3" name="Content Placeholder 2">
            <a:extLst>
              <a:ext uri="{FF2B5EF4-FFF2-40B4-BE49-F238E27FC236}">
                <a16:creationId xmlns:a16="http://schemas.microsoft.com/office/drawing/2014/main" id="{4D783FF0-4A1C-3F69-75F4-34E3DADD2D01}"/>
              </a:ext>
            </a:extLst>
          </p:cNvPr>
          <p:cNvSpPr>
            <a:spLocks noGrp="1"/>
          </p:cNvSpPr>
          <p:nvPr>
            <p:ph idx="1"/>
          </p:nvPr>
        </p:nvSpPr>
        <p:spPr>
          <a:xfrm>
            <a:off x="628650" y="2482589"/>
            <a:ext cx="2862072" cy="3694373"/>
          </a:xfrm>
        </p:spPr>
        <p:txBody>
          <a:bodyPr>
            <a:normAutofit/>
          </a:bodyPr>
          <a:lstStyle/>
          <a:p>
            <a:pPr>
              <a:lnSpc>
                <a:spcPct val="90000"/>
              </a:lnSpc>
            </a:pPr>
            <a:endParaRPr lang="en-US" sz="1600"/>
          </a:p>
          <a:p>
            <a:pPr>
              <a:lnSpc>
                <a:spcPct val="90000"/>
              </a:lnSpc>
            </a:pPr>
            <a:r>
              <a:rPr lang="en-US" sz="1600"/>
              <a:t>Did it happen? Is it Published?</a:t>
            </a:r>
          </a:p>
          <a:p>
            <a:pPr>
              <a:lnSpc>
                <a:spcPct val="90000"/>
              </a:lnSpc>
            </a:pPr>
            <a:endParaRPr lang="en-US" sz="1600"/>
          </a:p>
          <a:p>
            <a:pPr marL="0" indent="0">
              <a:lnSpc>
                <a:spcPct val="90000"/>
              </a:lnSpc>
              <a:buNone/>
            </a:pPr>
            <a:endParaRPr lang="en-US" sz="1600"/>
          </a:p>
          <a:p>
            <a:pPr>
              <a:lnSpc>
                <a:spcPct val="90000"/>
              </a:lnSpc>
            </a:pPr>
            <a:endParaRPr lang="en-US" sz="1600"/>
          </a:p>
          <a:p>
            <a:pPr>
              <a:lnSpc>
                <a:spcPct val="90000"/>
              </a:lnSpc>
            </a:pPr>
            <a:r>
              <a:rPr lang="en-US" sz="1600"/>
              <a:t>Is anyone listening? Is it cited?</a:t>
            </a:r>
          </a:p>
          <a:p>
            <a:pPr>
              <a:lnSpc>
                <a:spcPct val="90000"/>
              </a:lnSpc>
            </a:pPr>
            <a:endParaRPr lang="en-US" sz="1600"/>
          </a:p>
          <a:p>
            <a:pPr marL="0" indent="0">
              <a:lnSpc>
                <a:spcPct val="90000"/>
              </a:lnSpc>
              <a:buNone/>
            </a:pPr>
            <a:endParaRPr lang="en-US" sz="1600"/>
          </a:p>
          <a:p>
            <a:pPr marL="0" indent="0">
              <a:lnSpc>
                <a:spcPct val="90000"/>
              </a:lnSpc>
              <a:buNone/>
            </a:pPr>
            <a:endParaRPr lang="en-US" sz="1600"/>
          </a:p>
          <a:p>
            <a:pPr>
              <a:lnSpc>
                <a:spcPct val="90000"/>
              </a:lnSpc>
            </a:pPr>
            <a:r>
              <a:rPr lang="en-US" sz="1600"/>
              <a:t>Assignment 1 – Contributing to the Conversation. </a:t>
            </a:r>
          </a:p>
        </p:txBody>
      </p:sp>
      <p:pic>
        <p:nvPicPr>
          <p:cNvPr id="7" name="Picture 6">
            <a:extLst>
              <a:ext uri="{FF2B5EF4-FFF2-40B4-BE49-F238E27FC236}">
                <a16:creationId xmlns:a16="http://schemas.microsoft.com/office/drawing/2014/main" id="{BD54378D-6794-6018-B750-F2BADC71F40F}"/>
              </a:ext>
            </a:extLst>
          </p:cNvPr>
          <p:cNvPicPr>
            <a:picLocks noChangeAspect="1"/>
          </p:cNvPicPr>
          <p:nvPr/>
        </p:nvPicPr>
        <p:blipFill rotWithShape="1">
          <a:blip r:embed="rId2"/>
          <a:srcRect r="136" b="1"/>
          <a:stretch/>
        </p:blipFill>
        <p:spPr>
          <a:xfrm>
            <a:off x="3678237" y="-4"/>
            <a:ext cx="5465763"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Picture 4">
            <a:extLst>
              <a:ext uri="{FF2B5EF4-FFF2-40B4-BE49-F238E27FC236}">
                <a16:creationId xmlns:a16="http://schemas.microsoft.com/office/drawing/2014/main" id="{3747B690-C74D-94A0-EFCF-0BE43D9A5EAC}"/>
              </a:ext>
            </a:extLst>
          </p:cNvPr>
          <p:cNvPicPr>
            <a:picLocks noChangeAspect="1"/>
          </p:cNvPicPr>
          <p:nvPr/>
        </p:nvPicPr>
        <p:blipFill rotWithShape="1">
          <a:blip r:embed="rId3"/>
          <a:srcRect t="5699" r="2" b="7430"/>
          <a:stretch/>
        </p:blipFill>
        <p:spPr>
          <a:xfrm>
            <a:off x="3545046" y="3802961"/>
            <a:ext cx="5604285"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4275688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1CAE1F-E2C7-3483-7714-C9EBC73997AD}"/>
              </a:ext>
            </a:extLst>
          </p:cNvPr>
          <p:cNvPicPr>
            <a:picLocks noChangeAspect="1"/>
          </p:cNvPicPr>
          <p:nvPr/>
        </p:nvPicPr>
        <p:blipFill>
          <a:blip r:embed="rId2"/>
          <a:stretch>
            <a:fillRect/>
          </a:stretch>
        </p:blipFill>
        <p:spPr>
          <a:xfrm>
            <a:off x="1493669" y="183844"/>
            <a:ext cx="5684896" cy="1328071"/>
          </a:xfrm>
          <a:prstGeom prst="rect">
            <a:avLst/>
          </a:prstGeom>
        </p:spPr>
      </p:pic>
      <p:pic>
        <p:nvPicPr>
          <p:cNvPr id="7" name="Picture 6">
            <a:extLst>
              <a:ext uri="{FF2B5EF4-FFF2-40B4-BE49-F238E27FC236}">
                <a16:creationId xmlns:a16="http://schemas.microsoft.com/office/drawing/2014/main" id="{72AB05B1-ED27-DDAD-2F13-3EC0DCB7923C}"/>
              </a:ext>
            </a:extLst>
          </p:cNvPr>
          <p:cNvPicPr>
            <a:picLocks noChangeAspect="1"/>
          </p:cNvPicPr>
          <p:nvPr/>
        </p:nvPicPr>
        <p:blipFill>
          <a:blip r:embed="rId3"/>
          <a:stretch>
            <a:fillRect/>
          </a:stretch>
        </p:blipFill>
        <p:spPr>
          <a:xfrm>
            <a:off x="6388591" y="3067292"/>
            <a:ext cx="2151747" cy="2741079"/>
          </a:xfrm>
          <a:prstGeom prst="rect">
            <a:avLst/>
          </a:prstGeom>
        </p:spPr>
      </p:pic>
      <p:pic>
        <p:nvPicPr>
          <p:cNvPr id="15" name="Picture 14">
            <a:extLst>
              <a:ext uri="{FF2B5EF4-FFF2-40B4-BE49-F238E27FC236}">
                <a16:creationId xmlns:a16="http://schemas.microsoft.com/office/drawing/2014/main" id="{E239A85B-A1A0-BD27-CE68-6A9575E467B2}"/>
              </a:ext>
            </a:extLst>
          </p:cNvPr>
          <p:cNvPicPr>
            <a:picLocks noChangeAspect="1"/>
          </p:cNvPicPr>
          <p:nvPr/>
        </p:nvPicPr>
        <p:blipFill>
          <a:blip r:embed="rId4"/>
          <a:stretch>
            <a:fillRect/>
          </a:stretch>
        </p:blipFill>
        <p:spPr>
          <a:xfrm>
            <a:off x="603662" y="1636346"/>
            <a:ext cx="4772396" cy="5132403"/>
          </a:xfrm>
          <a:prstGeom prst="rect">
            <a:avLst/>
          </a:prstGeom>
        </p:spPr>
      </p:pic>
    </p:spTree>
    <p:extLst>
      <p:ext uri="{BB962C8B-B14F-4D97-AF65-F5344CB8AC3E}">
        <p14:creationId xmlns:p14="http://schemas.microsoft.com/office/powerpoint/2010/main" val="4223058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365" y="102476"/>
            <a:ext cx="8401269" cy="1143000"/>
          </a:xfrm>
        </p:spPr>
        <p:txBody>
          <a:bodyPr>
            <a:normAutofit/>
          </a:bodyPr>
          <a:lstStyle/>
          <a:p>
            <a:r>
              <a:rPr lang="en-US" sz="3600" dirty="0">
                <a:latin typeface="Times New Roman" panose="02020603050405020304" pitchFamily="18" charset="0"/>
                <a:cs typeface="Times New Roman" panose="02020603050405020304" pitchFamily="18" charset="0"/>
              </a:rPr>
              <a:t>The Anatomy of </a:t>
            </a:r>
            <a:r>
              <a:rPr lang="en-US" sz="3600" i="1" dirty="0">
                <a:latin typeface="Times New Roman" panose="02020603050405020304" pitchFamily="18" charset="0"/>
                <a:cs typeface="Times New Roman" panose="02020603050405020304" pitchFamily="18" charset="0"/>
              </a:rPr>
              <a:t>This</a:t>
            </a:r>
            <a:r>
              <a:rPr lang="en-US" sz="3600" dirty="0">
                <a:latin typeface="Times New Roman" panose="02020603050405020304" pitchFamily="18" charset="0"/>
                <a:cs typeface="Times New Roman" panose="02020603050405020304" pitchFamily="18" charset="0"/>
              </a:rPr>
              <a:t> Research Article </a:t>
            </a:r>
          </a:p>
        </p:txBody>
      </p:sp>
      <p:pic>
        <p:nvPicPr>
          <p:cNvPr id="10" name="Picture 9" descr="Icon&#10;&#10;Description automatically generated">
            <a:extLst>
              <a:ext uri="{FF2B5EF4-FFF2-40B4-BE49-F238E27FC236}">
                <a16:creationId xmlns:a16="http://schemas.microsoft.com/office/drawing/2014/main" id="{B2C171BA-3663-9D4A-8E9D-5BE7DEF44807}"/>
              </a:ext>
            </a:extLst>
          </p:cNvPr>
          <p:cNvPicPr>
            <a:picLocks noChangeAspect="1"/>
          </p:cNvPicPr>
          <p:nvPr/>
        </p:nvPicPr>
        <p:blipFill>
          <a:blip r:embed="rId2"/>
          <a:stretch>
            <a:fillRect/>
          </a:stretch>
        </p:blipFill>
        <p:spPr>
          <a:xfrm>
            <a:off x="1254319" y="1334814"/>
            <a:ext cx="1301193" cy="1918138"/>
          </a:xfrm>
          <a:prstGeom prst="rect">
            <a:avLst/>
          </a:prstGeom>
        </p:spPr>
      </p:pic>
      <p:pic>
        <p:nvPicPr>
          <p:cNvPr id="4" name="Picture 3">
            <a:extLst>
              <a:ext uri="{FF2B5EF4-FFF2-40B4-BE49-F238E27FC236}">
                <a16:creationId xmlns:a16="http://schemas.microsoft.com/office/drawing/2014/main" id="{360A0392-E10F-4260-7AEC-4E2B8D3584E7}"/>
              </a:ext>
            </a:extLst>
          </p:cNvPr>
          <p:cNvPicPr>
            <a:picLocks noChangeAspect="1"/>
          </p:cNvPicPr>
          <p:nvPr/>
        </p:nvPicPr>
        <p:blipFill>
          <a:blip r:embed="rId3"/>
          <a:stretch>
            <a:fillRect/>
          </a:stretch>
        </p:blipFill>
        <p:spPr>
          <a:xfrm>
            <a:off x="502019" y="3510455"/>
            <a:ext cx="3714509" cy="2769475"/>
          </a:xfrm>
          <a:prstGeom prst="rect">
            <a:avLst/>
          </a:prstGeom>
        </p:spPr>
      </p:pic>
      <p:pic>
        <p:nvPicPr>
          <p:cNvPr id="11" name="Picture 10">
            <a:extLst>
              <a:ext uri="{FF2B5EF4-FFF2-40B4-BE49-F238E27FC236}">
                <a16:creationId xmlns:a16="http://schemas.microsoft.com/office/drawing/2014/main" id="{67E2DC3B-7131-0183-54FA-513D713B7DC2}"/>
              </a:ext>
            </a:extLst>
          </p:cNvPr>
          <p:cNvPicPr>
            <a:picLocks noChangeAspect="1"/>
          </p:cNvPicPr>
          <p:nvPr/>
        </p:nvPicPr>
        <p:blipFill>
          <a:blip r:embed="rId4"/>
          <a:stretch>
            <a:fillRect/>
          </a:stretch>
        </p:blipFill>
        <p:spPr>
          <a:xfrm>
            <a:off x="4556777" y="981075"/>
            <a:ext cx="3949595" cy="5762625"/>
          </a:xfrm>
          <a:prstGeom prst="rect">
            <a:avLst/>
          </a:prstGeom>
        </p:spPr>
      </p:pic>
    </p:spTree>
    <p:extLst>
      <p:ext uri="{BB962C8B-B14F-4D97-AF65-F5344CB8AC3E}">
        <p14:creationId xmlns:p14="http://schemas.microsoft.com/office/powerpoint/2010/main" val="2083331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dirty="0"/>
              <a:t>Structure of (The) Research Article </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t>Title</a:t>
            </a:r>
          </a:p>
          <a:p>
            <a:r>
              <a:rPr lang="en-US" sz="1700"/>
              <a:t>Abstract </a:t>
            </a:r>
          </a:p>
          <a:p>
            <a:r>
              <a:rPr lang="en-US" sz="1700"/>
              <a:t>Introduction</a:t>
            </a:r>
          </a:p>
          <a:p>
            <a:r>
              <a:rPr lang="en-US" sz="1700"/>
              <a:t>Data and Method</a:t>
            </a:r>
          </a:p>
          <a:p>
            <a:r>
              <a:rPr lang="en-US" sz="1700"/>
              <a:t>Analysis</a:t>
            </a:r>
          </a:p>
          <a:p>
            <a:pPr lvl="1"/>
            <a:r>
              <a:rPr lang="en-US" sz="1700"/>
              <a:t>1. Quotations </a:t>
            </a:r>
          </a:p>
          <a:p>
            <a:pPr lvl="1"/>
            <a:r>
              <a:rPr lang="en-US" sz="1700"/>
              <a:t>2. Allusion </a:t>
            </a:r>
          </a:p>
          <a:p>
            <a:pPr lvl="1"/>
            <a:r>
              <a:rPr lang="en-US" sz="1700"/>
              <a:t>3. Irony </a:t>
            </a:r>
          </a:p>
          <a:p>
            <a:r>
              <a:rPr lang="en-US" sz="1700"/>
              <a:t>Summary/Discussion</a:t>
            </a:r>
          </a:p>
        </p:txBody>
      </p:sp>
      <p:pic>
        <p:nvPicPr>
          <p:cNvPr id="5" name="Picture 4" descr="Abstract blurred public library with bookshelves">
            <a:extLst>
              <a:ext uri="{FF2B5EF4-FFF2-40B4-BE49-F238E27FC236}">
                <a16:creationId xmlns:a16="http://schemas.microsoft.com/office/drawing/2014/main" id="{BB7B88E9-BF23-6470-C0B3-C838517D055A}"/>
              </a:ext>
            </a:extLst>
          </p:cNvPr>
          <p:cNvPicPr>
            <a:picLocks noChangeAspect="1"/>
          </p:cNvPicPr>
          <p:nvPr/>
        </p:nvPicPr>
        <p:blipFill rotWithShape="1">
          <a:blip r:embed="rId2"/>
          <a:srcRect l="21911" r="44250" b="-1"/>
          <a:stretch/>
        </p:blipFill>
        <p:spPr>
          <a:xfrm>
            <a:off x="20" y="10"/>
            <a:ext cx="3476673"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130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051" y="3327051"/>
            <a:ext cx="3066550" cy="722581"/>
          </a:xfrm>
        </p:spPr>
        <p:txBody>
          <a:bodyPr>
            <a:normAutofit/>
          </a:bodyPr>
          <a:lstStyle/>
          <a:p>
            <a:r>
              <a:rPr lang="en-US" sz="1800" dirty="0"/>
              <a:t>A series of Inverted Pyramids, except the final one.  </a:t>
            </a:r>
          </a:p>
        </p:txBody>
      </p:sp>
      <p:sp>
        <p:nvSpPr>
          <p:cNvPr id="14" name="Isosceles Triangle 13"/>
          <p:cNvSpPr/>
          <p:nvPr/>
        </p:nvSpPr>
        <p:spPr>
          <a:xfrm rot="10800000">
            <a:off x="4097601" y="930022"/>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rot="10800000">
            <a:off x="4097601" y="1844422"/>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0800000">
            <a:off x="4223767" y="3698545"/>
            <a:ext cx="771135" cy="51452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p:nvSpPr>
        <p:spPr>
          <a:xfrm rot="10800000">
            <a:off x="4284247" y="4198479"/>
            <a:ext cx="650173" cy="64907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p:nvSpPr>
        <p:spPr>
          <a:xfrm rot="10800000">
            <a:off x="4097601" y="2773941"/>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p:nvSpPr>
        <p:spPr>
          <a:xfrm rot="10800000">
            <a:off x="4302810" y="4779498"/>
            <a:ext cx="589693" cy="61833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p:nvSpPr>
        <p:spPr>
          <a:xfrm>
            <a:off x="4041648" y="5380434"/>
            <a:ext cx="1060704" cy="91440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037339" y="1123875"/>
            <a:ext cx="3670144" cy="369332"/>
          </a:xfrm>
          <a:prstGeom prst="rect">
            <a:avLst/>
          </a:prstGeom>
          <a:noFill/>
        </p:spPr>
        <p:txBody>
          <a:bodyPr wrap="square" rtlCol="0">
            <a:spAutoFit/>
          </a:bodyPr>
          <a:lstStyle/>
          <a:p>
            <a:r>
              <a:rPr lang="en-US" dirty="0"/>
              <a:t>Introduction </a:t>
            </a:r>
            <a:r>
              <a:rPr lang="mr-IN" dirty="0"/>
              <a:t>–</a:t>
            </a:r>
            <a:r>
              <a:rPr lang="en-US" dirty="0"/>
              <a:t> Phenomenon/Issue </a:t>
            </a:r>
          </a:p>
        </p:txBody>
      </p:sp>
      <p:sp>
        <p:nvSpPr>
          <p:cNvPr id="22" name="TextBox 21"/>
          <p:cNvSpPr txBox="1"/>
          <p:nvPr/>
        </p:nvSpPr>
        <p:spPr>
          <a:xfrm>
            <a:off x="4994902" y="1967078"/>
            <a:ext cx="3670144" cy="646331"/>
          </a:xfrm>
          <a:prstGeom prst="rect">
            <a:avLst/>
          </a:prstGeom>
          <a:noFill/>
        </p:spPr>
        <p:txBody>
          <a:bodyPr wrap="square" rtlCol="0">
            <a:spAutoFit/>
          </a:bodyPr>
          <a:lstStyle/>
          <a:p>
            <a:r>
              <a:rPr lang="en-US" dirty="0"/>
              <a:t>Literature Review on Phenomenon. Research contribution </a:t>
            </a:r>
          </a:p>
        </p:txBody>
      </p:sp>
      <p:sp>
        <p:nvSpPr>
          <p:cNvPr id="23" name="TextBox 22"/>
          <p:cNvSpPr txBox="1"/>
          <p:nvPr/>
        </p:nvSpPr>
        <p:spPr>
          <a:xfrm>
            <a:off x="5037339" y="2974798"/>
            <a:ext cx="2978698" cy="646331"/>
          </a:xfrm>
          <a:prstGeom prst="rect">
            <a:avLst/>
          </a:prstGeom>
          <a:noFill/>
        </p:spPr>
        <p:txBody>
          <a:bodyPr wrap="square" rtlCol="0">
            <a:spAutoFit/>
          </a:bodyPr>
          <a:lstStyle/>
          <a:p>
            <a:r>
              <a:rPr lang="en-US" dirty="0"/>
              <a:t>Data and Methods + Contribution</a:t>
            </a:r>
          </a:p>
        </p:txBody>
      </p:sp>
      <p:sp>
        <p:nvSpPr>
          <p:cNvPr id="24" name="TextBox 23"/>
          <p:cNvSpPr txBox="1"/>
          <p:nvPr/>
        </p:nvSpPr>
        <p:spPr>
          <a:xfrm>
            <a:off x="5037339" y="4498733"/>
            <a:ext cx="2222684" cy="369332"/>
          </a:xfrm>
          <a:prstGeom prst="rect">
            <a:avLst/>
          </a:prstGeom>
          <a:noFill/>
        </p:spPr>
        <p:txBody>
          <a:bodyPr wrap="square" rtlCol="0">
            <a:spAutoFit/>
          </a:bodyPr>
          <a:lstStyle/>
          <a:p>
            <a:r>
              <a:rPr lang="en-US" dirty="0"/>
              <a:t>Analysis 1, 2, 3</a:t>
            </a:r>
          </a:p>
        </p:txBody>
      </p:sp>
      <p:sp>
        <p:nvSpPr>
          <p:cNvPr id="25" name="TextBox 24"/>
          <p:cNvSpPr txBox="1"/>
          <p:nvPr/>
        </p:nvSpPr>
        <p:spPr>
          <a:xfrm>
            <a:off x="5128008" y="5699104"/>
            <a:ext cx="3825437" cy="369332"/>
          </a:xfrm>
          <a:prstGeom prst="rect">
            <a:avLst/>
          </a:prstGeom>
          <a:noFill/>
        </p:spPr>
        <p:txBody>
          <a:bodyPr wrap="square" rtlCol="0">
            <a:spAutoFit/>
          </a:bodyPr>
          <a:lstStyle/>
          <a:p>
            <a:r>
              <a:rPr lang="en-US" dirty="0"/>
              <a:t>Summary/Conclusion </a:t>
            </a:r>
            <a:r>
              <a:rPr lang="mr-IN" dirty="0"/>
              <a:t>–</a:t>
            </a:r>
            <a:r>
              <a:rPr lang="en-US" dirty="0"/>
              <a:t> So what?</a:t>
            </a:r>
          </a:p>
        </p:txBody>
      </p:sp>
      <p:sp>
        <p:nvSpPr>
          <p:cNvPr id="3" name="Rectangle 2">
            <a:extLst>
              <a:ext uri="{FF2B5EF4-FFF2-40B4-BE49-F238E27FC236}">
                <a16:creationId xmlns:a16="http://schemas.microsoft.com/office/drawing/2014/main" id="{63E33C3E-AC4C-6348-8ADD-276DA23AF90F}"/>
              </a:ext>
            </a:extLst>
          </p:cNvPr>
          <p:cNvSpPr/>
          <p:nvPr/>
        </p:nvSpPr>
        <p:spPr>
          <a:xfrm>
            <a:off x="756746" y="160032"/>
            <a:ext cx="7767144" cy="523220"/>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Structure of a Research Article and the Power of 3 </a:t>
            </a:r>
            <a:endParaRPr lang="en-MO"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9710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69"/>
            <a:ext cx="8229600" cy="784638"/>
          </a:xfrm>
        </p:spPr>
        <p:txBody>
          <a:bodyPr>
            <a:normAutofit/>
          </a:bodyPr>
          <a:lstStyle/>
          <a:p>
            <a:r>
              <a:rPr lang="en-US" sz="2400" dirty="0"/>
              <a:t>Title. Short and Long. Designed to grab the attention </a:t>
            </a:r>
          </a:p>
        </p:txBody>
      </p:sp>
      <p:pic>
        <p:nvPicPr>
          <p:cNvPr id="4" name="Picture 3" descr="Screenshot 2020-09-14 at 09.17.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86" y="4404507"/>
            <a:ext cx="3930568" cy="1096815"/>
          </a:xfrm>
          <a:prstGeom prst="rect">
            <a:avLst/>
          </a:prstGeom>
        </p:spPr>
      </p:pic>
      <p:pic>
        <p:nvPicPr>
          <p:cNvPr id="5" name="Picture 4" descr="Screenshot 2020-09-14 at 09.17.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2" y="2352109"/>
            <a:ext cx="3615859" cy="925833"/>
          </a:xfrm>
          <a:prstGeom prst="rect">
            <a:avLst/>
          </a:prstGeom>
        </p:spPr>
      </p:pic>
      <p:pic>
        <p:nvPicPr>
          <p:cNvPr id="6" name="Picture 5" descr="Screenshot 2020-09-14 at 09.19.0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73596"/>
            <a:ext cx="3721786" cy="1168627"/>
          </a:xfrm>
          <a:prstGeom prst="rect">
            <a:avLst/>
          </a:prstGeom>
        </p:spPr>
      </p:pic>
      <p:pic>
        <p:nvPicPr>
          <p:cNvPr id="7" name="Picture 6" descr="Screenshot 2020-09-14 at 09.19.4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0322" y="2331178"/>
            <a:ext cx="3837272" cy="1814739"/>
          </a:xfrm>
          <a:prstGeom prst="rect">
            <a:avLst/>
          </a:prstGeom>
        </p:spPr>
      </p:pic>
      <p:pic>
        <p:nvPicPr>
          <p:cNvPr id="9" name="Picture 8" descr="Screenshot 2020-09-14 at 09.16.1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873" y="3076000"/>
            <a:ext cx="4440040" cy="1367655"/>
          </a:xfrm>
          <a:prstGeom prst="rect">
            <a:avLst/>
          </a:prstGeom>
        </p:spPr>
      </p:pic>
      <p:pic>
        <p:nvPicPr>
          <p:cNvPr id="10" name="Picture 9" descr="Screenshot 2020-09-14 at 09.20.3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6273" y="3307936"/>
            <a:ext cx="5086189" cy="1423917"/>
          </a:xfrm>
          <a:prstGeom prst="rect">
            <a:avLst/>
          </a:prstGeom>
        </p:spPr>
      </p:pic>
      <p:pic>
        <p:nvPicPr>
          <p:cNvPr id="11" name="Picture 10" descr="Screenshot 2020-09-14 at 09.15.29.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46" y="1183153"/>
            <a:ext cx="4224531" cy="1133274"/>
          </a:xfrm>
          <a:prstGeom prst="rect">
            <a:avLst/>
          </a:prstGeom>
        </p:spPr>
      </p:pic>
      <p:pic>
        <p:nvPicPr>
          <p:cNvPr id="8" name="Picture 7" descr="Text&#10;&#10;Description automatically generated">
            <a:extLst>
              <a:ext uri="{FF2B5EF4-FFF2-40B4-BE49-F238E27FC236}">
                <a16:creationId xmlns:a16="http://schemas.microsoft.com/office/drawing/2014/main" id="{DDF2B86E-2242-E140-B07F-EDA416891501}"/>
              </a:ext>
            </a:extLst>
          </p:cNvPr>
          <p:cNvPicPr>
            <a:picLocks noChangeAspect="1"/>
          </p:cNvPicPr>
          <p:nvPr/>
        </p:nvPicPr>
        <p:blipFill>
          <a:blip r:embed="rId9"/>
          <a:stretch>
            <a:fillRect/>
          </a:stretch>
        </p:blipFill>
        <p:spPr>
          <a:xfrm>
            <a:off x="4740322" y="4731854"/>
            <a:ext cx="3518043" cy="1866323"/>
          </a:xfrm>
          <a:prstGeom prst="rect">
            <a:avLst/>
          </a:prstGeom>
        </p:spPr>
      </p:pic>
      <p:sp>
        <p:nvSpPr>
          <p:cNvPr id="3" name="TextBox 2">
            <a:extLst>
              <a:ext uri="{FF2B5EF4-FFF2-40B4-BE49-F238E27FC236}">
                <a16:creationId xmlns:a16="http://schemas.microsoft.com/office/drawing/2014/main" id="{C56E20C6-CF38-064A-91E4-90CC60677F4D}"/>
              </a:ext>
            </a:extLst>
          </p:cNvPr>
          <p:cNvSpPr txBox="1"/>
          <p:nvPr/>
        </p:nvSpPr>
        <p:spPr>
          <a:xfrm>
            <a:off x="457200" y="5835943"/>
            <a:ext cx="3053412" cy="923330"/>
          </a:xfrm>
          <a:prstGeom prst="rect">
            <a:avLst/>
          </a:prstGeom>
          <a:noFill/>
        </p:spPr>
        <p:txBody>
          <a:bodyPr wrap="square" rtlCol="0">
            <a:spAutoFit/>
          </a:bodyPr>
          <a:lstStyle/>
          <a:p>
            <a:r>
              <a:rPr lang="en-US" sz="1400" b="1" dirty="0"/>
              <a:t>Reaching for the stars: </a:t>
            </a:r>
            <a:r>
              <a:rPr lang="en-US" sz="1400" b="1" i="1" dirty="0" err="1"/>
              <a:t>DingTalk</a:t>
            </a:r>
            <a:r>
              <a:rPr lang="en-US" sz="1400" b="1" dirty="0"/>
              <a:t> and the Multi-platform creativity of a ‘one-star’ campaign. </a:t>
            </a:r>
            <a:endParaRPr lang="en-MO" sz="1200" b="1" dirty="0"/>
          </a:p>
          <a:p>
            <a:r>
              <a:rPr lang="en-US" sz="1200" b="1" dirty="0"/>
              <a:t>Xiaoping Wu &amp; Richard Fitzgerald</a:t>
            </a:r>
            <a:endParaRPr lang="en-MO" sz="1200" b="1" dirty="0"/>
          </a:p>
        </p:txBody>
      </p:sp>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7EF1162F-680D-9082-CB2E-2735C3BE6685}"/>
                  </a:ext>
                </a:extLst>
              </p14:cNvPr>
              <p14:cNvContentPartPr/>
              <p14:nvPr/>
            </p14:nvContentPartPr>
            <p14:xfrm>
              <a:off x="601018" y="1160892"/>
              <a:ext cx="2505240" cy="449640"/>
            </p14:xfrm>
          </p:contentPart>
        </mc:Choice>
        <mc:Fallback xmlns="">
          <p:pic>
            <p:nvPicPr>
              <p:cNvPr id="12" name="Ink 11">
                <a:extLst>
                  <a:ext uri="{FF2B5EF4-FFF2-40B4-BE49-F238E27FC236}">
                    <a16:creationId xmlns:a16="http://schemas.microsoft.com/office/drawing/2014/main" id="{7EF1162F-680D-9082-CB2E-2735C3BE6685}"/>
                  </a:ext>
                </a:extLst>
              </p:cNvPr>
              <p:cNvPicPr/>
              <p:nvPr/>
            </p:nvPicPr>
            <p:blipFill>
              <a:blip r:embed="rId11"/>
              <a:stretch>
                <a:fillRect/>
              </a:stretch>
            </p:blipFill>
            <p:spPr>
              <a:xfrm>
                <a:off x="583018" y="1142892"/>
                <a:ext cx="25408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F62E390-3083-BE0B-CA70-128191FF5849}"/>
                  </a:ext>
                </a:extLst>
              </p14:cNvPr>
              <p14:cNvContentPartPr/>
              <p14:nvPr/>
            </p14:nvContentPartPr>
            <p14:xfrm>
              <a:off x="4564258" y="1421892"/>
              <a:ext cx="3435480" cy="723240"/>
            </p14:xfrm>
          </p:contentPart>
        </mc:Choice>
        <mc:Fallback xmlns="">
          <p:pic>
            <p:nvPicPr>
              <p:cNvPr id="13" name="Ink 12">
                <a:extLst>
                  <a:ext uri="{FF2B5EF4-FFF2-40B4-BE49-F238E27FC236}">
                    <a16:creationId xmlns:a16="http://schemas.microsoft.com/office/drawing/2014/main" id="{1F62E390-3083-BE0B-CA70-128191FF5849}"/>
                  </a:ext>
                </a:extLst>
              </p:cNvPr>
              <p:cNvPicPr/>
              <p:nvPr/>
            </p:nvPicPr>
            <p:blipFill>
              <a:blip r:embed="rId13"/>
              <a:stretch>
                <a:fillRect/>
              </a:stretch>
            </p:blipFill>
            <p:spPr>
              <a:xfrm>
                <a:off x="4546618" y="1404252"/>
                <a:ext cx="34711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13531AB5-C444-8B02-6524-346EA8B35736}"/>
                  </a:ext>
                </a:extLst>
              </p14:cNvPr>
              <p14:cNvContentPartPr/>
              <p14:nvPr/>
            </p14:nvContentPartPr>
            <p14:xfrm>
              <a:off x="4058458" y="4694292"/>
              <a:ext cx="4342680" cy="857880"/>
            </p14:xfrm>
          </p:contentPart>
        </mc:Choice>
        <mc:Fallback xmlns="">
          <p:pic>
            <p:nvPicPr>
              <p:cNvPr id="14" name="Ink 13">
                <a:extLst>
                  <a:ext uri="{FF2B5EF4-FFF2-40B4-BE49-F238E27FC236}">
                    <a16:creationId xmlns:a16="http://schemas.microsoft.com/office/drawing/2014/main" id="{13531AB5-C444-8B02-6524-346EA8B35736}"/>
                  </a:ext>
                </a:extLst>
              </p:cNvPr>
              <p:cNvPicPr/>
              <p:nvPr/>
            </p:nvPicPr>
            <p:blipFill>
              <a:blip r:embed="rId15"/>
              <a:stretch>
                <a:fillRect/>
              </a:stretch>
            </p:blipFill>
            <p:spPr>
              <a:xfrm>
                <a:off x="4040458" y="4676292"/>
                <a:ext cx="4378320" cy="893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ABEFC07-31D9-7D76-22B4-8A6F87E9CF89}"/>
                  </a:ext>
                </a:extLst>
              </p14:cNvPr>
              <p14:cNvContentPartPr/>
              <p14:nvPr/>
            </p14:nvContentPartPr>
            <p14:xfrm>
              <a:off x="295018" y="3110292"/>
              <a:ext cx="2970000" cy="929160"/>
            </p14:xfrm>
          </p:contentPart>
        </mc:Choice>
        <mc:Fallback xmlns="">
          <p:pic>
            <p:nvPicPr>
              <p:cNvPr id="15" name="Ink 14">
                <a:extLst>
                  <a:ext uri="{FF2B5EF4-FFF2-40B4-BE49-F238E27FC236}">
                    <a16:creationId xmlns:a16="http://schemas.microsoft.com/office/drawing/2014/main" id="{9ABEFC07-31D9-7D76-22B4-8A6F87E9CF89}"/>
                  </a:ext>
                </a:extLst>
              </p:cNvPr>
              <p:cNvPicPr/>
              <p:nvPr/>
            </p:nvPicPr>
            <p:blipFill>
              <a:blip r:embed="rId17"/>
              <a:stretch>
                <a:fillRect/>
              </a:stretch>
            </p:blipFill>
            <p:spPr>
              <a:xfrm>
                <a:off x="277018" y="3092652"/>
                <a:ext cx="3005640" cy="964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C541C168-4F84-D0D2-DAC8-FAA950588B77}"/>
                  </a:ext>
                </a:extLst>
              </p14:cNvPr>
              <p14:cNvContentPartPr/>
              <p14:nvPr/>
            </p14:nvContentPartPr>
            <p14:xfrm>
              <a:off x="843658" y="2322252"/>
              <a:ext cx="2637000" cy="513000"/>
            </p14:xfrm>
          </p:contentPart>
        </mc:Choice>
        <mc:Fallback xmlns="">
          <p:pic>
            <p:nvPicPr>
              <p:cNvPr id="18" name="Ink 17">
                <a:extLst>
                  <a:ext uri="{FF2B5EF4-FFF2-40B4-BE49-F238E27FC236}">
                    <a16:creationId xmlns:a16="http://schemas.microsoft.com/office/drawing/2014/main" id="{C541C168-4F84-D0D2-DAC8-FAA950588B77}"/>
                  </a:ext>
                </a:extLst>
              </p:cNvPr>
              <p:cNvPicPr/>
              <p:nvPr/>
            </p:nvPicPr>
            <p:blipFill>
              <a:blip r:embed="rId19"/>
              <a:stretch>
                <a:fillRect/>
              </a:stretch>
            </p:blipFill>
            <p:spPr>
              <a:xfrm>
                <a:off x="826018" y="2304612"/>
                <a:ext cx="267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B0E0E82A-759C-9335-9E9A-6423159D47B1}"/>
                  </a:ext>
                </a:extLst>
              </p14:cNvPr>
              <p14:cNvContentPartPr/>
              <p14:nvPr/>
            </p14:nvContentPartPr>
            <p14:xfrm>
              <a:off x="4825258" y="3974652"/>
              <a:ext cx="3691800" cy="152640"/>
            </p14:xfrm>
          </p:contentPart>
        </mc:Choice>
        <mc:Fallback xmlns="">
          <p:pic>
            <p:nvPicPr>
              <p:cNvPr id="19" name="Ink 18">
                <a:extLst>
                  <a:ext uri="{FF2B5EF4-FFF2-40B4-BE49-F238E27FC236}">
                    <a16:creationId xmlns:a16="http://schemas.microsoft.com/office/drawing/2014/main" id="{B0E0E82A-759C-9335-9E9A-6423159D47B1}"/>
                  </a:ext>
                </a:extLst>
              </p:cNvPr>
              <p:cNvPicPr/>
              <p:nvPr/>
            </p:nvPicPr>
            <p:blipFill>
              <a:blip r:embed="rId21"/>
              <a:stretch>
                <a:fillRect/>
              </a:stretch>
            </p:blipFill>
            <p:spPr>
              <a:xfrm>
                <a:off x="4807258" y="3956652"/>
                <a:ext cx="3727440" cy="18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0" name="Ink 19">
                <a:extLst>
                  <a:ext uri="{FF2B5EF4-FFF2-40B4-BE49-F238E27FC236}">
                    <a16:creationId xmlns:a16="http://schemas.microsoft.com/office/drawing/2014/main" id="{E634F730-4C5D-43C8-F5C5-0B8BB1A966BB}"/>
                  </a:ext>
                </a:extLst>
              </p14:cNvPr>
              <p14:cNvContentPartPr/>
              <p14:nvPr/>
            </p14:nvContentPartPr>
            <p14:xfrm>
              <a:off x="4020658" y="2396772"/>
              <a:ext cx="4449600" cy="1114560"/>
            </p14:xfrm>
          </p:contentPart>
        </mc:Choice>
        <mc:Fallback xmlns="">
          <p:pic>
            <p:nvPicPr>
              <p:cNvPr id="20" name="Ink 19">
                <a:extLst>
                  <a:ext uri="{FF2B5EF4-FFF2-40B4-BE49-F238E27FC236}">
                    <a16:creationId xmlns:a16="http://schemas.microsoft.com/office/drawing/2014/main" id="{E634F730-4C5D-43C8-F5C5-0B8BB1A966BB}"/>
                  </a:ext>
                </a:extLst>
              </p:cNvPr>
              <p:cNvPicPr/>
              <p:nvPr/>
            </p:nvPicPr>
            <p:blipFill>
              <a:blip r:embed="rId23"/>
              <a:stretch>
                <a:fillRect/>
              </a:stretch>
            </p:blipFill>
            <p:spPr>
              <a:xfrm>
                <a:off x="4003018" y="2379132"/>
                <a:ext cx="4485240" cy="1150200"/>
              </a:xfrm>
              <a:prstGeom prst="rect">
                <a:avLst/>
              </a:prstGeom>
            </p:spPr>
          </p:pic>
        </mc:Fallback>
      </mc:AlternateContent>
    </p:spTree>
    <p:extLst>
      <p:ext uri="{BB962C8B-B14F-4D97-AF65-F5344CB8AC3E}">
        <p14:creationId xmlns:p14="http://schemas.microsoft.com/office/powerpoint/2010/main" val="3766892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F695-7807-6E90-2DD9-33125166BAE6}"/>
              </a:ext>
            </a:extLst>
          </p:cNvPr>
          <p:cNvSpPr>
            <a:spLocks noGrp="1"/>
          </p:cNvSpPr>
          <p:nvPr>
            <p:ph type="title"/>
          </p:nvPr>
        </p:nvSpPr>
        <p:spPr>
          <a:xfrm>
            <a:off x="457200" y="4026831"/>
            <a:ext cx="8229600" cy="1143000"/>
          </a:xfrm>
        </p:spPr>
        <p:txBody>
          <a:bodyPr>
            <a:normAutofit/>
          </a:bodyPr>
          <a:lstStyle/>
          <a:p>
            <a:pPr algn="l"/>
            <a:r>
              <a:rPr lang="en-US" sz="1200" dirty="0">
                <a:latin typeface="Times New Roman" panose="02020603050405020304" pitchFamily="18" charset="0"/>
                <a:cs typeface="Times New Roman" panose="02020603050405020304" pitchFamily="18" charset="0"/>
              </a:rPr>
              <a:t>“Nonetheless, although these guides are invaluable, the real “joy of Sacks”, as Fitzgerald (2012) memorably puts it, lies in reading and engaging with his work for ourselves, as anyone who has begun to delve into the </a:t>
            </a:r>
            <a:r>
              <a:rPr lang="en-US" sz="1200" i="1" dirty="0">
                <a:latin typeface="Times New Roman" panose="02020603050405020304" pitchFamily="18" charset="0"/>
                <a:cs typeface="Times New Roman" panose="02020603050405020304" pitchFamily="18" charset="0"/>
              </a:rPr>
              <a:t>Lectures on Conversation, </a:t>
            </a:r>
            <a:r>
              <a:rPr lang="en-US" sz="1200" dirty="0">
                <a:latin typeface="Times New Roman" panose="02020603050405020304" pitchFamily="18" charset="0"/>
                <a:cs typeface="Times New Roman" panose="02020603050405020304" pitchFamily="18" charset="0"/>
              </a:rPr>
              <a:t>his transcribed lectures, quickly comes to see”</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Mair and Sharrock (2021) </a:t>
            </a:r>
            <a:r>
              <a:rPr lang="en-US" sz="1200" i="1" dirty="0">
                <a:latin typeface="Times New Roman" panose="02020603050405020304" pitchFamily="18" charset="0"/>
                <a:cs typeface="Times New Roman" panose="02020603050405020304" pitchFamily="18" charset="0"/>
              </a:rPr>
              <a:t>Action, meaning and understanding. Seeing sociologically with Harvey Sacks. </a:t>
            </a:r>
          </a:p>
        </p:txBody>
      </p:sp>
      <p:pic>
        <p:nvPicPr>
          <p:cNvPr id="4" name="Content Placeholder 3" descr="Screenshot 2020-09-14 at 09.16.13.png">
            <a:extLst>
              <a:ext uri="{FF2B5EF4-FFF2-40B4-BE49-F238E27FC236}">
                <a16:creationId xmlns:a16="http://schemas.microsoft.com/office/drawing/2014/main" id="{D222C122-2147-38E5-5355-1C307561AD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1393" y="726583"/>
            <a:ext cx="6353503" cy="2821124"/>
          </a:xfrm>
          <a:prstGeom prst="rect">
            <a:avLst/>
          </a:prstGeom>
        </p:spPr>
      </p:pic>
    </p:spTree>
    <p:extLst>
      <p:ext uri="{BB962C8B-B14F-4D97-AF65-F5344CB8AC3E}">
        <p14:creationId xmlns:p14="http://schemas.microsoft.com/office/powerpoint/2010/main" val="4201075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631825"/>
            <a:ext cx="7886700" cy="1325563"/>
          </a:xfrm>
        </p:spPr>
        <p:txBody>
          <a:bodyPr vert="horz" lIns="91440" tIns="45720" rIns="91440" bIns="45720" rtlCol="0" anchor="ctr">
            <a:normAutofit/>
          </a:bodyPr>
          <a:lstStyle/>
          <a:p>
            <a:pPr algn="l" defTabSz="914400">
              <a:lnSpc>
                <a:spcPct val="90000"/>
              </a:lnSpc>
            </a:pPr>
            <a:r>
              <a:rPr lang="en-US" kern="1200">
                <a:solidFill>
                  <a:schemeClr val="tx1"/>
                </a:solidFill>
                <a:latin typeface="+mj-lt"/>
                <a:ea typeface="+mj-ea"/>
                <a:cs typeface="+mj-cs"/>
              </a:rPr>
              <a:t>Abstract. </a:t>
            </a:r>
            <a:r>
              <a:rPr lang="en-US" i="1" kern="1200">
                <a:solidFill>
                  <a:schemeClr val="tx1"/>
                </a:solidFill>
                <a:latin typeface="+mj-lt"/>
                <a:ea typeface="+mj-ea"/>
                <a:cs typeface="+mj-cs"/>
              </a:rPr>
              <a:t>The sell</a:t>
            </a:r>
            <a:r>
              <a:rPr lang="en-US" kern="1200">
                <a:solidFill>
                  <a:schemeClr val="tx1"/>
                </a:solidFill>
                <a:latin typeface="+mj-lt"/>
                <a:ea typeface="+mj-ea"/>
                <a:cs typeface="+mj-cs"/>
              </a:rPr>
              <a:t>. </a:t>
            </a:r>
          </a:p>
        </p:txBody>
      </p:sp>
      <p:sp>
        <p:nvSpPr>
          <p:cNvPr id="4" name="Rectangle 3"/>
          <p:cNvSpPr/>
          <p:nvPr/>
        </p:nvSpPr>
        <p:spPr>
          <a:xfrm>
            <a:off x="628650" y="2057400"/>
            <a:ext cx="7886700" cy="387176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300" b="1"/>
              <a:t>Abstract</a:t>
            </a:r>
          </a:p>
          <a:p>
            <a:pPr indent="-228600" defTabSz="914400">
              <a:lnSpc>
                <a:spcPct val="90000"/>
              </a:lnSpc>
              <a:spcAft>
                <a:spcPts val="600"/>
              </a:spcAft>
              <a:buFont typeface="Arial" panose="020B0604020202020204" pitchFamily="34" charset="0"/>
              <a:buChar char="•"/>
            </a:pPr>
            <a:r>
              <a:rPr lang="en-US" sz="1300"/>
              <a:t>While the proliferation of social media technologies in China has empowered the public with new opportunities for public expression and political engagement in a ‘virtual public sphere’, Chinese Internet censorship has meant that users have to develop creative ways to engage in political criticism. In a context where both mechanical and human censors are employed, Chinese users have become adept at utilizing the affordances of technology, Chinese language and cultural resources to express their opinions through social media. Drawing upon data from the Chinese microblogging website, </a:t>
            </a:r>
            <a:r>
              <a:rPr lang="en-US" sz="1300" i="1"/>
              <a:t>Weibo</a:t>
            </a:r>
            <a:r>
              <a:rPr lang="en-US" sz="1300"/>
              <a:t>, surrounding the major chemical explosions in 2015 in Tianjin, the study explores three discursive techniques of indirection by Chinese social media users to express political criticism in the context of censorship. The study highlights that through the creative use of </a:t>
            </a:r>
            <a:r>
              <a:rPr lang="en-US" sz="1300" i="1"/>
              <a:t>quotation, allusion </a:t>
            </a:r>
            <a:r>
              <a:rPr lang="en-US" sz="1300"/>
              <a:t>and </a:t>
            </a:r>
            <a:r>
              <a:rPr lang="en-US" sz="1300" i="1"/>
              <a:t>irony</a:t>
            </a:r>
            <a:r>
              <a:rPr lang="en-US" sz="1300"/>
              <a:t>, users challenged the authority’s official narratives of the event. The study not only demonstrates the pluralization and dynamics of Chinese online expression, but also points to a better understanding of Chinese censoring as a continuingly evolving interplay between technology and cultural forms and between layers of government and users.</a:t>
            </a:r>
          </a:p>
          <a:p>
            <a:pPr indent="-228600" defTabSz="914400">
              <a:lnSpc>
                <a:spcPct val="90000"/>
              </a:lnSpc>
              <a:spcAft>
                <a:spcPts val="600"/>
              </a:spcAft>
              <a:buFont typeface="Arial" panose="020B0604020202020204" pitchFamily="34" charset="0"/>
              <a:buChar char="•"/>
            </a:pPr>
            <a:r>
              <a:rPr lang="en-US" sz="1300"/>
              <a:t> </a:t>
            </a:r>
          </a:p>
          <a:p>
            <a:pPr indent="-228600" defTabSz="914400">
              <a:lnSpc>
                <a:spcPct val="90000"/>
              </a:lnSpc>
              <a:spcAft>
                <a:spcPts val="600"/>
              </a:spcAft>
              <a:buFont typeface="Arial" panose="020B0604020202020204" pitchFamily="34" charset="0"/>
              <a:buChar char="•"/>
            </a:pPr>
            <a:r>
              <a:rPr lang="en-US" sz="1300" b="1"/>
              <a:t>Keywords</a:t>
            </a:r>
          </a:p>
          <a:p>
            <a:pPr indent="-228600" defTabSz="914400">
              <a:lnSpc>
                <a:spcPct val="90000"/>
              </a:lnSpc>
              <a:spcAft>
                <a:spcPts val="600"/>
              </a:spcAft>
              <a:buFont typeface="Arial" panose="020B0604020202020204" pitchFamily="34" charset="0"/>
              <a:buChar char="•"/>
            </a:pPr>
            <a:r>
              <a:rPr lang="en-US" sz="1300"/>
              <a:t>Censorship, China, discourse analysis, political criticism, social media, the 2015 Tianjin explosions</a:t>
            </a:r>
          </a:p>
          <a:p>
            <a:pPr indent="-228600" defTabSz="914400">
              <a:lnSpc>
                <a:spcPct val="90000"/>
              </a:lnSpc>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225338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7884" y="369492"/>
            <a:ext cx="7025402" cy="1188720"/>
          </a:xfrm>
        </p:spPr>
        <p:txBody>
          <a:bodyPr vert="horz" lIns="91440" tIns="45720" rIns="91440" bIns="45720" rtlCol="0" anchor="ctr">
            <a:normAutofit/>
          </a:bodyPr>
          <a:lstStyle/>
          <a:p>
            <a:pPr algn="l" defTabSz="914400">
              <a:lnSpc>
                <a:spcPct val="90000"/>
              </a:lnSpc>
            </a:pPr>
            <a:r>
              <a:rPr lang="en-US" kern="1200" dirty="0">
                <a:solidFill>
                  <a:schemeClr val="tx1"/>
                </a:solidFill>
                <a:latin typeface="+mj-lt"/>
                <a:ea typeface="+mj-ea"/>
                <a:cs typeface="+mj-cs"/>
              </a:rPr>
              <a:t>Abstract – </a:t>
            </a:r>
            <a:r>
              <a:rPr lang="en-US" sz="2800" kern="1200" dirty="0">
                <a:solidFill>
                  <a:schemeClr val="tx1"/>
                </a:solidFill>
                <a:latin typeface="+mj-lt"/>
                <a:ea typeface="+mj-ea"/>
                <a:cs typeface="+mj-cs"/>
              </a:rPr>
              <a:t>The anatomy </a:t>
            </a:r>
          </a:p>
        </p:txBody>
      </p:sp>
      <p:sp>
        <p:nvSpPr>
          <p:cNvPr id="14" name="Freeform: Shape 8">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0">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0"/>
            <a:ext cx="9144000"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728740"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p:cNvSpPr/>
          <p:nvPr/>
        </p:nvSpPr>
        <p:spPr>
          <a:xfrm>
            <a:off x="728739" y="1805940"/>
            <a:ext cx="8226075" cy="4937760"/>
          </a:xfrm>
          <a:prstGeom prst="rect">
            <a:avLst/>
          </a:prstGeom>
        </p:spPr>
        <p:txBody>
          <a:bodyPr vert="horz" lIns="91440" tIns="45720" rIns="91440" bIns="45720" rtlCol="0" anchor="t">
            <a:noAutofit/>
          </a:bodyPr>
          <a:lstStyle/>
          <a:p>
            <a:pPr marL="171450" indent="-171450" defTabSz="914400">
              <a:lnSpc>
                <a:spcPct val="90000"/>
              </a:lnSpc>
              <a:spcAft>
                <a:spcPts val="600"/>
              </a:spcAft>
              <a:buFont typeface="Arial" panose="020B0604020202020204" pitchFamily="34" charset="0"/>
              <a:buChar char="•"/>
            </a:pPr>
            <a:r>
              <a:rPr lang="en-US" sz="1100" b="1" dirty="0"/>
              <a:t>Main Context. Everyone knows this.</a:t>
            </a:r>
          </a:p>
          <a:p>
            <a:pPr marL="171450" indent="-171450" defTabSz="914400">
              <a:lnSpc>
                <a:spcPct val="90000"/>
              </a:lnSpc>
              <a:spcAft>
                <a:spcPts val="600"/>
              </a:spcAft>
              <a:buFont typeface="Arial" panose="020B0604020202020204" pitchFamily="34" charset="0"/>
              <a:buChar char="•"/>
            </a:pPr>
            <a:r>
              <a:rPr lang="en-US" sz="1100" dirty="0"/>
              <a:t>While the proliferation of social media technologies in China has empowered the public with new opportunities for public expression and    political engagement in a ‘virtual public sphere’, Chinese Internet censorship has meant that users have to develop creative ways to engage in political criticism.</a:t>
            </a:r>
          </a:p>
          <a:p>
            <a:pPr marL="171450" indent="-171450" defTabSz="914400">
              <a:lnSpc>
                <a:spcPct val="90000"/>
              </a:lnSpc>
              <a:spcAft>
                <a:spcPts val="600"/>
              </a:spcAft>
              <a:buFont typeface="Arial" panose="020B0604020202020204" pitchFamily="34" charset="0"/>
              <a:buChar char="•"/>
            </a:pPr>
            <a:endParaRPr lang="en-US" sz="1100" b="1" dirty="0"/>
          </a:p>
          <a:p>
            <a:pPr marL="171450" indent="-171450" defTabSz="914400">
              <a:lnSpc>
                <a:spcPct val="90000"/>
              </a:lnSpc>
              <a:spcAft>
                <a:spcPts val="600"/>
              </a:spcAft>
              <a:buFont typeface="Arial" panose="020B0604020202020204" pitchFamily="34" charset="0"/>
              <a:buChar char="•"/>
            </a:pPr>
            <a:r>
              <a:rPr lang="en-US" sz="1100" b="1" dirty="0"/>
              <a:t>The event of interest </a:t>
            </a:r>
          </a:p>
          <a:p>
            <a:pPr marL="171450" indent="-171450" defTabSz="914400">
              <a:lnSpc>
                <a:spcPct val="90000"/>
              </a:lnSpc>
              <a:spcAft>
                <a:spcPts val="600"/>
              </a:spcAft>
              <a:buFont typeface="Arial" panose="020B0604020202020204" pitchFamily="34" charset="0"/>
              <a:buChar char="•"/>
            </a:pPr>
            <a:r>
              <a:rPr lang="en-US" sz="1100" dirty="0"/>
              <a:t>In a context where both mechanical and human censors are employed, Chinese users have become adept at utilizing the affordances of technology, Chinese language and cultural resources to express their opinions through social media.</a:t>
            </a:r>
          </a:p>
          <a:p>
            <a:pPr marL="171450" indent="-171450" defTabSz="914400">
              <a:lnSpc>
                <a:spcPct val="90000"/>
              </a:lnSpc>
              <a:spcAft>
                <a:spcPts val="600"/>
              </a:spcAft>
              <a:buFont typeface="Arial" panose="020B0604020202020204" pitchFamily="34" charset="0"/>
              <a:buChar char="•"/>
            </a:pPr>
            <a:endParaRPr lang="en-US" sz="1100" dirty="0"/>
          </a:p>
          <a:p>
            <a:pPr marL="171450" indent="-171450" defTabSz="914400">
              <a:lnSpc>
                <a:spcPct val="90000"/>
              </a:lnSpc>
              <a:spcAft>
                <a:spcPts val="600"/>
              </a:spcAft>
              <a:buFont typeface="Arial" panose="020B0604020202020204" pitchFamily="34" charset="0"/>
              <a:buChar char="•"/>
            </a:pPr>
            <a:r>
              <a:rPr lang="en-US" sz="1100" b="1" dirty="0"/>
              <a:t>Focus of the paper – Method and data </a:t>
            </a:r>
          </a:p>
          <a:p>
            <a:pPr marL="171450" indent="-171450" defTabSz="914400">
              <a:lnSpc>
                <a:spcPct val="90000"/>
              </a:lnSpc>
              <a:spcAft>
                <a:spcPts val="600"/>
              </a:spcAft>
              <a:buFont typeface="Arial" panose="020B0604020202020204" pitchFamily="34" charset="0"/>
              <a:buChar char="•"/>
            </a:pPr>
            <a:r>
              <a:rPr lang="en-US" sz="1100" dirty="0"/>
              <a:t>Drawing upon data from the Chinese microblogging website, </a:t>
            </a:r>
            <a:r>
              <a:rPr lang="en-US" sz="1100" i="1" dirty="0"/>
              <a:t>Weibo</a:t>
            </a:r>
            <a:r>
              <a:rPr lang="en-US" sz="1100" dirty="0"/>
              <a:t>, surrounding the major chemical explosions in 2015 in Tianjin, the study explores three discursive techniques of indirection by Chinese social media users to express political criticism in the context of censorship.</a:t>
            </a:r>
          </a:p>
          <a:p>
            <a:pPr marL="171450" indent="-171450" defTabSz="914400">
              <a:lnSpc>
                <a:spcPct val="90000"/>
              </a:lnSpc>
              <a:spcAft>
                <a:spcPts val="600"/>
              </a:spcAft>
              <a:buFont typeface="Arial" panose="020B0604020202020204" pitchFamily="34" charset="0"/>
              <a:buChar char="•"/>
            </a:pPr>
            <a:endParaRPr lang="en-US" sz="1100" b="1" dirty="0"/>
          </a:p>
          <a:p>
            <a:pPr marL="171450" indent="-171450" defTabSz="914400">
              <a:lnSpc>
                <a:spcPct val="90000"/>
              </a:lnSpc>
              <a:spcAft>
                <a:spcPts val="600"/>
              </a:spcAft>
              <a:buFont typeface="Arial" panose="020B0604020202020204" pitchFamily="34" charset="0"/>
              <a:buChar char="•"/>
            </a:pPr>
            <a:r>
              <a:rPr lang="en-US" sz="1100" b="1" dirty="0"/>
              <a:t>The actions focused on</a:t>
            </a:r>
          </a:p>
          <a:p>
            <a:pPr marL="171450" indent="-171450" defTabSz="914400">
              <a:lnSpc>
                <a:spcPct val="90000"/>
              </a:lnSpc>
              <a:spcAft>
                <a:spcPts val="600"/>
              </a:spcAft>
              <a:buFont typeface="Arial" panose="020B0604020202020204" pitchFamily="34" charset="0"/>
              <a:buChar char="•"/>
            </a:pPr>
            <a:r>
              <a:rPr lang="en-US" sz="1100" dirty="0"/>
              <a:t>The study highlights that through the creative use of </a:t>
            </a:r>
            <a:r>
              <a:rPr lang="en-US" sz="1100" i="1" dirty="0"/>
              <a:t>quotation, allusion </a:t>
            </a:r>
            <a:r>
              <a:rPr lang="en-US" sz="1100" dirty="0"/>
              <a:t>and </a:t>
            </a:r>
            <a:r>
              <a:rPr lang="en-US" sz="1100" i="1" dirty="0"/>
              <a:t>irony</a:t>
            </a:r>
            <a:r>
              <a:rPr lang="en-US" sz="1100" dirty="0"/>
              <a:t>, users challenged the authority’s official narratives of the event.</a:t>
            </a:r>
          </a:p>
          <a:p>
            <a:pPr marL="171450" indent="-171450" defTabSz="914400">
              <a:lnSpc>
                <a:spcPct val="90000"/>
              </a:lnSpc>
              <a:spcAft>
                <a:spcPts val="600"/>
              </a:spcAft>
              <a:buFont typeface="Arial" panose="020B0604020202020204" pitchFamily="34" charset="0"/>
              <a:buChar char="•"/>
            </a:pPr>
            <a:endParaRPr lang="en-US" sz="1100" dirty="0"/>
          </a:p>
          <a:p>
            <a:pPr marL="171450" indent="-171450" defTabSz="914400">
              <a:lnSpc>
                <a:spcPct val="90000"/>
              </a:lnSpc>
              <a:spcAft>
                <a:spcPts val="600"/>
              </a:spcAft>
              <a:buFont typeface="Arial" panose="020B0604020202020204" pitchFamily="34" charset="0"/>
              <a:buChar char="•"/>
            </a:pPr>
            <a:r>
              <a:rPr lang="en-US" sz="1100" b="1" dirty="0"/>
              <a:t>Outcome</a:t>
            </a:r>
          </a:p>
          <a:p>
            <a:pPr marL="171450" indent="-171450" defTabSz="914400">
              <a:lnSpc>
                <a:spcPct val="90000"/>
              </a:lnSpc>
              <a:spcAft>
                <a:spcPts val="600"/>
              </a:spcAft>
              <a:buFont typeface="Arial" panose="020B0604020202020204" pitchFamily="34" charset="0"/>
              <a:buChar char="•"/>
            </a:pPr>
            <a:r>
              <a:rPr lang="en-US" sz="1100" dirty="0"/>
              <a:t>The study not only demonstrates the pluralization and dynamics of Chinese online expression, but also points to a better understanding of Chinese censoring as a continuingly evolving interplay between technology and cultural forms and between layers of government and users.</a:t>
            </a:r>
          </a:p>
          <a:p>
            <a:pPr indent="-228600" defTabSz="914400">
              <a:lnSpc>
                <a:spcPct val="90000"/>
              </a:lnSpc>
              <a:spcAft>
                <a:spcPts val="600"/>
              </a:spcAft>
              <a:buFont typeface="Arial" panose="020B0604020202020204" pitchFamily="34" charset="0"/>
              <a:buChar char="•"/>
            </a:pPr>
            <a:endParaRPr lang="en-US" sz="1100" dirty="0"/>
          </a:p>
          <a:p>
            <a:pPr indent="-228600" defTabSz="914400">
              <a:lnSpc>
                <a:spcPct val="90000"/>
              </a:lnSpc>
              <a:spcAft>
                <a:spcPts val="600"/>
              </a:spcAft>
              <a:buFont typeface="Arial" panose="020B0604020202020204" pitchFamily="34" charset="0"/>
              <a:buChar char="•"/>
            </a:pPr>
            <a:r>
              <a:rPr lang="en-US" sz="1100" b="1" dirty="0"/>
              <a:t>KEYWORDS</a:t>
            </a:r>
            <a:r>
              <a:rPr lang="en-US" sz="1100" dirty="0"/>
              <a:t> Censorship, China, discourse analysis, political criticism, social media, the 2015 Tianjin explosions </a:t>
            </a:r>
            <a:r>
              <a:rPr lang="en-US" sz="1100" b="1" dirty="0"/>
              <a:t>(search words)</a:t>
            </a:r>
          </a:p>
        </p:txBody>
      </p:sp>
    </p:spTree>
    <p:extLst>
      <p:ext uri="{BB962C8B-B14F-4D97-AF65-F5344CB8AC3E}">
        <p14:creationId xmlns:p14="http://schemas.microsoft.com/office/powerpoint/2010/main" val="282122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6559</TotalTime>
  <Words>3340</Words>
  <Application>Microsoft Macintosh PowerPoint</Application>
  <PresentationFormat>On-screen Show (4:3)</PresentationFormat>
  <Paragraphs>223</Paragraphs>
  <Slides>28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Arial</vt:lpstr>
      <vt:lpstr>Calibri</vt:lpstr>
      <vt:lpstr>Times New Roman</vt:lpstr>
      <vt:lpstr>Office Theme</vt:lpstr>
      <vt:lpstr>ACADEMIC WRITING AND SCHOLARSHIP SSGC8807 </vt:lpstr>
      <vt:lpstr>Recap</vt:lpstr>
      <vt:lpstr>The Anatomy of This Research Article </vt:lpstr>
      <vt:lpstr>Structure of (The) Research Article </vt:lpstr>
      <vt:lpstr>A series of Inverted Pyramids, except the final one.  </vt:lpstr>
      <vt:lpstr>Title. Short and Long. Designed to grab the attention </vt:lpstr>
      <vt:lpstr>“Nonetheless, although these guides are invaluable, the real “joy of Sacks”, as Fitzgerald (2012) memorably puts it, lies in reading and engaging with his work for ourselves, as anyone who has begun to delve into the Lectures on Conversation, his transcribed lectures, quickly comes to see”  Mair and Sharrock (2021) Action, meaning and understanding. Seeing sociologically with Harvey Sacks. </vt:lpstr>
      <vt:lpstr>Abstract. The sell. </vt:lpstr>
      <vt:lpstr>Abstract – The anatomy </vt:lpstr>
      <vt:lpstr>The “Introduction” </vt:lpstr>
      <vt:lpstr>The “Literature Review” </vt:lpstr>
      <vt:lpstr>The “Data and Method”</vt:lpstr>
      <vt:lpstr>The “Analysis” – applying the rule of 3s</vt:lpstr>
      <vt:lpstr>The Analysis Sections are not just a list.  Each Analysis Section Builds on the Previous Analysis Section</vt:lpstr>
      <vt:lpstr>The “Summary/Discussion”. The ‘so what’?</vt:lpstr>
      <vt:lpstr>     The “So What?”    Why are you telling me this?    How does this contribute to what we already know?   Connect back to the literature – how does this add to the particular research on this topic.    1. Online Censorship should be understood as multilayered. </vt:lpstr>
      <vt:lpstr>So what 1?. Online Censorship should be understood as multilayered.</vt:lpstr>
      <vt:lpstr>So What? 2.  The Creativity of the Game of Cat and Mouse</vt:lpstr>
      <vt:lpstr>The “Limitations” and “Future Research” Sections </vt:lpstr>
      <vt:lpstr>PowerPoint Presentation</vt:lpstr>
      <vt:lpstr>PowerPoint Presentation</vt:lpstr>
      <vt:lpstr>Establishing the context for next studies. There is more than WeChat and Weibo. Multiple Apps, Cross Platforms, The Carnivalesque Environment </vt:lpstr>
      <vt:lpstr>Journal Special Issue </vt:lpstr>
      <vt:lpstr>Finally - Why Choose Discourse Studies?   Choosing a Journal  How to ‘read’ a journal, who are the intended audience? </vt:lpstr>
      <vt:lpstr>Why do you want to Publish?  What/who are you publishing for?  Universities do not usually care what you publish as long as you publish – universities or even your colleagues are not usually aware of your research area or topic.  Your research audience is often not in your University </vt:lpstr>
      <vt:lpstr>The Publishing Game.  Different Universities Play by Different Rules.</vt:lpstr>
      <vt:lpstr>How do you know you are part of the Conversation.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WRITING AND SCHOLARSHIP SSGC8807 </dc:title>
  <dc:creator>Richard Fitzgerald</dc:creator>
  <cp:lastModifiedBy>rfitzgerald</cp:lastModifiedBy>
  <cp:revision>53</cp:revision>
  <dcterms:created xsi:type="dcterms:W3CDTF">2020-09-14T01:05:56Z</dcterms:created>
  <dcterms:modified xsi:type="dcterms:W3CDTF">2023-02-06T02:54:54Z</dcterms:modified>
</cp:coreProperties>
</file>